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261" r:id="rId3"/>
    <p:sldId id="305" r:id="rId4"/>
    <p:sldId id="306" r:id="rId5"/>
    <p:sldId id="307" r:id="rId6"/>
    <p:sldId id="308" r:id="rId7"/>
    <p:sldId id="310" r:id="rId8"/>
    <p:sldId id="313" r:id="rId9"/>
    <p:sldId id="292" r:id="rId10"/>
    <p:sldId id="291" r:id="rId11"/>
    <p:sldId id="302" r:id="rId12"/>
    <p:sldId id="294" r:id="rId13"/>
    <p:sldId id="312" r:id="rId14"/>
    <p:sldId id="296" r:id="rId15"/>
    <p:sldId id="299" r:id="rId16"/>
    <p:sldId id="263" r:id="rId17"/>
    <p:sldId id="295" r:id="rId18"/>
    <p:sldId id="265" r:id="rId19"/>
    <p:sldId id="281" r:id="rId20"/>
    <p:sldId id="282" r:id="rId21"/>
    <p:sldId id="283" r:id="rId22"/>
    <p:sldId id="284" r:id="rId23"/>
    <p:sldId id="286" r:id="rId24"/>
    <p:sldId id="270" r:id="rId25"/>
    <p:sldId id="257" r:id="rId26"/>
    <p:sldId id="271" r:id="rId27"/>
    <p:sldId id="272" r:id="rId28"/>
    <p:sldId id="275" r:id="rId29"/>
    <p:sldId id="273" r:id="rId30"/>
    <p:sldId id="276" r:id="rId31"/>
    <p:sldId id="274" r:id="rId32"/>
    <p:sldId id="278" r:id="rId33"/>
    <p:sldId id="279" r:id="rId34"/>
    <p:sldId id="300" r:id="rId35"/>
    <p:sldId id="280" r:id="rId36"/>
    <p:sldId id="259" r:id="rId37"/>
    <p:sldId id="304"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3309" autoAdjust="0"/>
  </p:normalViewPr>
  <p:slideViewPr>
    <p:cSldViewPr>
      <p:cViewPr varScale="1">
        <p:scale>
          <a:sx n="60" d="100"/>
          <a:sy n="60" d="100"/>
        </p:scale>
        <p:origin x="-16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Sheet1!$A$2:$A$8</c:f>
              <c:strCache>
                <c:ptCount val="7"/>
                <c:pt idx="0">
                  <c:v>BRCA1/2</c:v>
                </c:pt>
                <c:pt idx="1">
                  <c:v>Early menarche</c:v>
                </c:pt>
                <c:pt idx="2">
                  <c:v>Late age at first childbirth</c:v>
                </c:pt>
                <c:pt idx="3">
                  <c:v>Benign breast disease</c:v>
                </c:pt>
                <c:pt idx="4">
                  <c:v>Hormone replacement</c:v>
                </c:pt>
                <c:pt idx="5">
                  <c:v>Alcohol</c:v>
                </c:pt>
                <c:pt idx="6">
                  <c:v>Family history</c:v>
                </c:pt>
              </c:strCache>
            </c:strRef>
          </c:cat>
          <c:val>
            <c:numRef>
              <c:f>Sheet1!$B$2:$B$8</c:f>
              <c:numCache>
                <c:formatCode>General</c:formatCode>
                <c:ptCount val="7"/>
                <c:pt idx="0">
                  <c:v>10</c:v>
                </c:pt>
                <c:pt idx="1">
                  <c:v>1.6</c:v>
                </c:pt>
                <c:pt idx="2">
                  <c:v>2</c:v>
                </c:pt>
                <c:pt idx="3">
                  <c:v>4</c:v>
                </c:pt>
                <c:pt idx="4">
                  <c:v>1.6</c:v>
                </c:pt>
                <c:pt idx="5">
                  <c:v>1.9</c:v>
                </c:pt>
                <c:pt idx="6">
                  <c:v>2</c:v>
                </c:pt>
              </c:numCache>
            </c:numRef>
          </c:val>
          <c:extLst xmlns:c16r2="http://schemas.microsoft.com/office/drawing/2015/06/chart">
            <c:ext xmlns:c16="http://schemas.microsoft.com/office/drawing/2014/chart" uri="{C3380CC4-5D6E-409C-BE32-E72D297353CC}">
              <c16:uniqueId val="{00000000-70A0-4BF7-8196-7DAF372C7CFE}"/>
            </c:ext>
          </c:extLst>
        </c:ser>
        <c:dLbls>
          <c:showLegendKey val="0"/>
          <c:showVal val="0"/>
          <c:showCatName val="0"/>
          <c:showSerName val="0"/>
          <c:showPercent val="0"/>
          <c:showBubbleSize val="0"/>
        </c:dLbls>
        <c:gapWidth val="150"/>
        <c:axId val="164812672"/>
        <c:axId val="164814208"/>
      </c:barChart>
      <c:catAx>
        <c:axId val="164812672"/>
        <c:scaling>
          <c:orientation val="minMax"/>
        </c:scaling>
        <c:delete val="0"/>
        <c:axPos val="b"/>
        <c:numFmt formatCode="General" sourceLinked="0"/>
        <c:majorTickMark val="out"/>
        <c:minorTickMark val="none"/>
        <c:tickLblPos val="nextTo"/>
        <c:crossAx val="164814208"/>
        <c:crosses val="autoZero"/>
        <c:auto val="1"/>
        <c:lblAlgn val="ctr"/>
        <c:lblOffset val="100"/>
        <c:noMultiLvlLbl val="0"/>
      </c:catAx>
      <c:valAx>
        <c:axId val="164814208"/>
        <c:scaling>
          <c:orientation val="minMax"/>
        </c:scaling>
        <c:delete val="0"/>
        <c:axPos val="l"/>
        <c:majorGridlines/>
        <c:numFmt formatCode="General" sourceLinked="1"/>
        <c:majorTickMark val="out"/>
        <c:minorTickMark val="none"/>
        <c:tickLblPos val="nextTo"/>
        <c:crossAx val="164812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7"/>
            <c:invertIfNegative val="0"/>
            <c:bubble3D val="0"/>
            <c:spPr>
              <a:solidFill>
                <a:srgbClr val="FF0000"/>
              </a:solidFill>
            </c:spPr>
            <c:extLst xmlns:c16r2="http://schemas.microsoft.com/office/drawing/2015/06/chart">
              <c:ext xmlns:c16="http://schemas.microsoft.com/office/drawing/2014/chart" uri="{C3380CC4-5D6E-409C-BE32-E72D297353CC}">
                <c16:uniqueId val="{00000001-1AA1-4BF1-BA59-9C44B46F2971}"/>
              </c:ext>
            </c:extLst>
          </c:dPt>
          <c:cat>
            <c:strRef>
              <c:f>Sheet1!$A$2:$A$9</c:f>
              <c:strCache>
                <c:ptCount val="8"/>
                <c:pt idx="0">
                  <c:v>BRCA1/2</c:v>
                </c:pt>
                <c:pt idx="1">
                  <c:v>Early menarche</c:v>
                </c:pt>
                <c:pt idx="2">
                  <c:v>Late age at first childbirth</c:v>
                </c:pt>
                <c:pt idx="3">
                  <c:v>Benign breast disease</c:v>
                </c:pt>
                <c:pt idx="4">
                  <c:v>Hormone replacement</c:v>
                </c:pt>
                <c:pt idx="5">
                  <c:v>Alcohol</c:v>
                </c:pt>
                <c:pt idx="6">
                  <c:v>Family history</c:v>
                </c:pt>
                <c:pt idx="7">
                  <c:v>Hormonal contraception</c:v>
                </c:pt>
              </c:strCache>
            </c:strRef>
          </c:cat>
          <c:val>
            <c:numRef>
              <c:f>Sheet1!$B$2:$B$9</c:f>
              <c:numCache>
                <c:formatCode>General</c:formatCode>
                <c:ptCount val="8"/>
                <c:pt idx="0">
                  <c:v>10</c:v>
                </c:pt>
                <c:pt idx="1">
                  <c:v>1.6</c:v>
                </c:pt>
                <c:pt idx="2">
                  <c:v>2</c:v>
                </c:pt>
                <c:pt idx="3">
                  <c:v>4</c:v>
                </c:pt>
                <c:pt idx="4">
                  <c:v>1.6</c:v>
                </c:pt>
                <c:pt idx="5">
                  <c:v>1.9</c:v>
                </c:pt>
                <c:pt idx="6">
                  <c:v>2</c:v>
                </c:pt>
                <c:pt idx="7">
                  <c:v>1.2</c:v>
                </c:pt>
              </c:numCache>
            </c:numRef>
          </c:val>
          <c:extLst xmlns:c16r2="http://schemas.microsoft.com/office/drawing/2015/06/chart">
            <c:ext xmlns:c16="http://schemas.microsoft.com/office/drawing/2014/chart" uri="{C3380CC4-5D6E-409C-BE32-E72D297353CC}">
              <c16:uniqueId val="{00000002-1AA1-4BF1-BA59-9C44B46F2971}"/>
            </c:ext>
          </c:extLst>
        </c:ser>
        <c:dLbls>
          <c:showLegendKey val="0"/>
          <c:showVal val="0"/>
          <c:showCatName val="0"/>
          <c:showSerName val="0"/>
          <c:showPercent val="0"/>
          <c:showBubbleSize val="0"/>
        </c:dLbls>
        <c:gapWidth val="150"/>
        <c:axId val="185993472"/>
        <c:axId val="186000512"/>
      </c:barChart>
      <c:catAx>
        <c:axId val="185993472"/>
        <c:scaling>
          <c:orientation val="minMax"/>
        </c:scaling>
        <c:delete val="0"/>
        <c:axPos val="b"/>
        <c:numFmt formatCode="General" sourceLinked="0"/>
        <c:majorTickMark val="out"/>
        <c:minorTickMark val="none"/>
        <c:tickLblPos val="nextTo"/>
        <c:crossAx val="186000512"/>
        <c:crosses val="autoZero"/>
        <c:auto val="1"/>
        <c:lblAlgn val="ctr"/>
        <c:lblOffset val="100"/>
        <c:noMultiLvlLbl val="0"/>
      </c:catAx>
      <c:valAx>
        <c:axId val="186000512"/>
        <c:scaling>
          <c:orientation val="minMax"/>
        </c:scaling>
        <c:delete val="0"/>
        <c:axPos val="l"/>
        <c:majorGridlines/>
        <c:numFmt formatCode="General" sourceLinked="1"/>
        <c:majorTickMark val="out"/>
        <c:minorTickMark val="none"/>
        <c:tickLblPos val="nextTo"/>
        <c:crossAx val="185993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421DE-32F5-4704-BB26-96DEB19F9132}" type="datetimeFigureOut">
              <a:rPr lang="en-US" smtClean="0"/>
              <a:t>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5AC46-84CD-47F5-B1FB-C83DB4E60021}" type="slidenum">
              <a:rPr lang="en-US" smtClean="0"/>
              <a:t>‹#›</a:t>
            </a:fld>
            <a:endParaRPr lang="en-US"/>
          </a:p>
        </p:txBody>
      </p:sp>
    </p:spTree>
    <p:extLst>
      <p:ext uri="{BB962C8B-B14F-4D97-AF65-F5344CB8AC3E}">
        <p14:creationId xmlns:p14="http://schemas.microsoft.com/office/powerpoint/2010/main" val="308540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a:t>
            </a:fld>
            <a:endParaRPr lang="en-US"/>
          </a:p>
        </p:txBody>
      </p:sp>
    </p:spTree>
    <p:extLst>
      <p:ext uri="{BB962C8B-B14F-4D97-AF65-F5344CB8AC3E}">
        <p14:creationId xmlns:p14="http://schemas.microsoft.com/office/powerpoint/2010/main" val="319505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13</a:t>
            </a:fld>
            <a:endParaRPr lang="en-US"/>
          </a:p>
        </p:txBody>
      </p:sp>
    </p:spTree>
    <p:extLst>
      <p:ext uri="{BB962C8B-B14F-4D97-AF65-F5344CB8AC3E}">
        <p14:creationId xmlns:p14="http://schemas.microsoft.com/office/powerpoint/2010/main" val="291401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&gt;= 1 relative (first, second, third on the same side of the family)</a:t>
            </a:r>
            <a:r>
              <a:rPr lang="en-US" baseline="0" dirty="0"/>
              <a:t> at any age with breast cancer, pancreatic cancer or prostate cancer. Also if has an additional breast primary. </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14</a:t>
            </a:fld>
            <a:endParaRPr lang="en-US"/>
          </a:p>
        </p:txBody>
      </p:sp>
    </p:spTree>
    <p:extLst>
      <p:ext uri="{BB962C8B-B14F-4D97-AF65-F5344CB8AC3E}">
        <p14:creationId xmlns:p14="http://schemas.microsoft.com/office/powerpoint/2010/main" val="181654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baseline="0" dirty="0">
                <a:solidFill>
                  <a:schemeClr val="tx1"/>
                </a:solidFill>
                <a:effectLst/>
                <a:latin typeface="+mn-lt"/>
                <a:ea typeface="+mn-ea"/>
                <a:cs typeface="+mn-cs"/>
              </a:rPr>
              <a:t>Insufficient Evidence to Recommend for or Against MRI Screening‡</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baseline="0" dirty="0">
                <a:solidFill>
                  <a:schemeClr val="tx1"/>
                </a:solidFill>
                <a:effectLst/>
                <a:latin typeface="+mn-lt"/>
                <a:ea typeface="+mn-ea"/>
                <a:cs typeface="+mn-cs"/>
              </a:rPr>
              <a:t>   Lifetime risk 15–20%, as defined by BRCAPRO or other models that are largely dependent on family history</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baseline="0" dirty="0">
                <a:solidFill>
                  <a:schemeClr val="tx1"/>
                </a:solidFill>
                <a:effectLst/>
                <a:latin typeface="+mn-lt"/>
                <a:ea typeface="+mn-ea"/>
                <a:cs typeface="+mn-cs"/>
              </a:rPr>
              <a:t>   Lobular carcinoma in situ (LCIS) or atypical lobular hyperplasia (ALH)</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baseline="0" dirty="0">
                <a:solidFill>
                  <a:schemeClr val="tx1"/>
                </a:solidFill>
                <a:effectLst/>
                <a:latin typeface="+mn-lt"/>
                <a:ea typeface="+mn-ea"/>
                <a:cs typeface="+mn-cs"/>
              </a:rPr>
              <a:t>   Atypical ductal hyperplasia (ADH)</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baseline="0" dirty="0">
                <a:solidFill>
                  <a:schemeClr val="tx1"/>
                </a:solidFill>
                <a:effectLst/>
                <a:latin typeface="+mn-lt"/>
                <a:ea typeface="+mn-ea"/>
                <a:cs typeface="+mn-cs"/>
              </a:rPr>
              <a:t>   Heterogeneously or extremely dense breast on mammography</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baseline="0" dirty="0">
                <a:solidFill>
                  <a:schemeClr val="tx1"/>
                </a:solidFill>
                <a:effectLst/>
                <a:latin typeface="+mn-lt"/>
                <a:ea typeface="+mn-ea"/>
                <a:cs typeface="+mn-cs"/>
              </a:rPr>
              <a:t>   Women with a personal history of breast cancer, including ductal carcinoma in situ (DCIS)</a:t>
            </a:r>
          </a:p>
          <a:p>
            <a:pPr rtl="0" eaLnBrk="1" fontAlgn="ctr" latinLnBrk="0" hangingPunct="1"/>
            <a:r>
              <a:rPr lang="en-US" sz="1200" b="0" i="0" u="none" strike="noStrike" kern="1200" baseline="0" dirty="0" err="1">
                <a:solidFill>
                  <a:schemeClr val="tx1"/>
                </a:solidFill>
                <a:effectLst/>
                <a:latin typeface="+mn-lt"/>
                <a:ea typeface="+mn-ea"/>
                <a:cs typeface="+mn-cs"/>
              </a:rPr>
              <a:t>Tyrer</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Cruzic</a:t>
            </a:r>
            <a:r>
              <a:rPr lang="en-US" sz="1200" b="0" i="0" u="none" strike="noStrike" kern="1200" baseline="0" dirty="0">
                <a:solidFill>
                  <a:schemeClr val="tx1"/>
                </a:solidFill>
                <a:effectLst/>
                <a:latin typeface="+mn-lt"/>
                <a:ea typeface="+mn-ea"/>
                <a:cs typeface="+mn-cs"/>
              </a:rPr>
              <a:t>- risk model dependent on FH</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16</a:t>
            </a:fld>
            <a:endParaRPr lang="en-US"/>
          </a:p>
        </p:txBody>
      </p:sp>
    </p:spTree>
    <p:extLst>
      <p:ext uri="{BB962C8B-B14F-4D97-AF65-F5344CB8AC3E}">
        <p14:creationId xmlns:p14="http://schemas.microsoft.com/office/powerpoint/2010/main" val="206385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latin typeface="Comic Sans MS" panose="030F0702030302020204" pitchFamily="66" charset="0"/>
            </a:endParaRPr>
          </a:p>
          <a:p>
            <a:pPr marL="0" indent="0">
              <a:buNone/>
            </a:pPr>
            <a:r>
              <a:rPr lang="en-US" sz="1200" b="1" dirty="0" err="1">
                <a:latin typeface="Comic Sans MS" panose="030F0702030302020204" pitchFamily="66" charset="0"/>
              </a:rPr>
              <a:t>Raloxifen</a:t>
            </a:r>
            <a:r>
              <a:rPr lang="en-US" sz="1200" b="1" dirty="0">
                <a:latin typeface="Comic Sans MS" panose="030F0702030302020204" pitchFamily="66" charset="0"/>
              </a:rPr>
              <a:t> 76% EFFECTIVE compared to Tam</a:t>
            </a:r>
          </a:p>
          <a:p>
            <a:pPr marL="0" indent="0">
              <a:buNone/>
            </a:pPr>
            <a:r>
              <a:rPr lang="en-US" sz="1200" b="1" dirty="0">
                <a:latin typeface="Comic Sans MS" panose="030F0702030302020204" pitchFamily="66" charset="0"/>
              </a:rPr>
              <a:t>Reduced risk from 4/100 to</a:t>
            </a:r>
            <a:r>
              <a:rPr lang="en-US" sz="1200" b="1" baseline="0" dirty="0">
                <a:latin typeface="Comic Sans MS" panose="030F0702030302020204" pitchFamily="66" charset="0"/>
              </a:rPr>
              <a:t> 2/100</a:t>
            </a:r>
            <a:endParaRPr lang="en-US" sz="1200" b="1" dirty="0">
              <a:latin typeface="Comic Sans MS" panose="030F0702030302020204" pitchFamily="66" charset="0"/>
            </a:endParaRPr>
          </a:p>
          <a:p>
            <a:pPr marL="0" indent="0">
              <a:buNone/>
            </a:pPr>
            <a:endParaRPr lang="en-US" sz="1200" dirty="0">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17</a:t>
            </a:fld>
            <a:endParaRPr lang="en-US"/>
          </a:p>
        </p:txBody>
      </p:sp>
    </p:spTree>
    <p:extLst>
      <p:ext uri="{BB962C8B-B14F-4D97-AF65-F5344CB8AC3E}">
        <p14:creationId xmlns:p14="http://schemas.microsoft.com/office/powerpoint/2010/main" val="132501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todays discussion will focus on some key changes in management</a:t>
            </a:r>
            <a:r>
              <a:rPr lang="en-US" baseline="0" dirty="0"/>
              <a:t> of Localized breast cancer</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18</a:t>
            </a:fld>
            <a:endParaRPr lang="en-US"/>
          </a:p>
        </p:txBody>
      </p:sp>
    </p:spTree>
    <p:extLst>
      <p:ext uri="{BB962C8B-B14F-4D97-AF65-F5344CB8AC3E}">
        <p14:creationId xmlns:p14="http://schemas.microsoft.com/office/powerpoint/2010/main" val="17611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Adjuvant chemotherapy saves lives in high risk breast cancer</a:t>
            </a:r>
          </a:p>
          <a:p>
            <a:r>
              <a:rPr lang="en-US" dirty="0"/>
              <a:t>The</a:t>
            </a:r>
            <a:r>
              <a:rPr lang="en-US" baseline="0" dirty="0"/>
              <a:t> SOC in a fit patient is An anthracycline and </a:t>
            </a:r>
            <a:r>
              <a:rPr lang="en-US" baseline="0" dirty="0" err="1"/>
              <a:t>taxane</a:t>
            </a:r>
            <a:r>
              <a:rPr lang="en-US" baseline="0" dirty="0"/>
              <a:t> containing regimen given </a:t>
            </a:r>
            <a:r>
              <a:rPr lang="en-US" baseline="0" dirty="0" err="1"/>
              <a:t>dd</a:t>
            </a:r>
            <a:r>
              <a:rPr lang="en-US" baseline="0" dirty="0"/>
              <a:t> for a period of 5 months</a:t>
            </a:r>
          </a:p>
          <a:p>
            <a:r>
              <a:rPr lang="en-US" baseline="0" dirty="0"/>
              <a:t>Increasing use of Neoadjuvant chemotherapy in locally advanced disease, HER2 </a:t>
            </a:r>
            <a:r>
              <a:rPr lang="en-US" baseline="0" dirty="0" err="1"/>
              <a:t>pos</a:t>
            </a:r>
            <a:r>
              <a:rPr lang="en-US" baseline="0" dirty="0"/>
              <a:t> or TNBC</a:t>
            </a:r>
          </a:p>
          <a:p>
            <a:r>
              <a:rPr lang="en-US" baseline="0" dirty="0"/>
              <a:t>Individualize care based on genomic profiling, some patients with small tumors and &lt; 3 nodes may be able to omit chemotherapy</a:t>
            </a:r>
          </a:p>
          <a:p>
            <a:r>
              <a:rPr lang="en-US" baseline="0" dirty="0"/>
              <a:t>Other than that, not a whole lot has changed on this front</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19</a:t>
            </a:fld>
            <a:endParaRPr lang="en-US"/>
          </a:p>
        </p:txBody>
      </p:sp>
    </p:spTree>
    <p:extLst>
      <p:ext uri="{BB962C8B-B14F-4D97-AF65-F5344CB8AC3E}">
        <p14:creationId xmlns:p14="http://schemas.microsoft.com/office/powerpoint/2010/main" val="336218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there are a couple of updates</a:t>
            </a:r>
            <a:r>
              <a:rPr lang="en-US" baseline="0" dirty="0"/>
              <a:t> are in HER2 positive disease. We know that for HER2 positive disease.</a:t>
            </a:r>
          </a:p>
          <a:p>
            <a:r>
              <a:rPr lang="en-US" baseline="0" dirty="0"/>
              <a:t>adjuvant </a:t>
            </a:r>
            <a:r>
              <a:rPr lang="en-US" baseline="0" dirty="0" err="1"/>
              <a:t>Traztuzumab</a:t>
            </a:r>
            <a:r>
              <a:rPr lang="en-US" baseline="0" dirty="0"/>
              <a:t> improves survival- across the board</a:t>
            </a:r>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20</a:t>
            </a:fld>
            <a:endParaRPr lang="en-US"/>
          </a:p>
        </p:txBody>
      </p:sp>
    </p:spTree>
    <p:extLst>
      <p:ext uri="{BB962C8B-B14F-4D97-AF65-F5344CB8AC3E}">
        <p14:creationId xmlns:p14="http://schemas.microsoft.com/office/powerpoint/2010/main" val="405438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start seeing 1 year of adjuvant </a:t>
            </a:r>
            <a:r>
              <a:rPr lang="en-US" dirty="0" err="1"/>
              <a:t>Perjeta</a:t>
            </a:r>
            <a:r>
              <a:rPr lang="en-US" dirty="0"/>
              <a:t> with Herceptin for high risk ER negative and node positive breast cancer due to a benefit demonstrated</a:t>
            </a:r>
            <a:r>
              <a:rPr lang="en-US" baseline="0" dirty="0"/>
              <a:t> in the APHINITY study. Does not increase cardiac toxicity but significantly increased grade 3 or more diarrhea. The </a:t>
            </a:r>
            <a:r>
              <a:rPr lang="en-US" baseline="0" dirty="0" err="1"/>
              <a:t>ExtraNET</a:t>
            </a:r>
            <a:r>
              <a:rPr lang="en-US" baseline="0" dirty="0"/>
              <a:t> study in addition showed benefit as regards invasive disease free survival with extended </a:t>
            </a:r>
            <a:r>
              <a:rPr lang="en-US" baseline="0" dirty="0" err="1"/>
              <a:t>Neratinib</a:t>
            </a:r>
            <a:r>
              <a:rPr lang="en-US" baseline="0" dirty="0"/>
              <a:t> at the cost of significant diarrhea</a:t>
            </a:r>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21</a:t>
            </a:fld>
            <a:endParaRPr lang="en-US"/>
          </a:p>
        </p:txBody>
      </p:sp>
    </p:spTree>
    <p:extLst>
      <p:ext uri="{BB962C8B-B14F-4D97-AF65-F5344CB8AC3E}">
        <p14:creationId xmlns:p14="http://schemas.microsoft.com/office/powerpoint/2010/main" val="385044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main</a:t>
            </a:r>
            <a:r>
              <a:rPr lang="en-US" baseline="0" dirty="0"/>
              <a:t> updates or points that I would like to go over are </a:t>
            </a:r>
          </a:p>
          <a:p>
            <a:pPr marL="171450" indent="-171450">
              <a:buFontTx/>
              <a:buChar char="-"/>
            </a:pPr>
            <a:r>
              <a:rPr lang="en-US" baseline="0" dirty="0"/>
              <a:t>Duration of endocrine therapy and endocrine therapy in HR younger patients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err="1"/>
              <a:t>Attom</a:t>
            </a:r>
            <a:r>
              <a:rPr lang="en-US" dirty="0"/>
              <a:t>, MA17 (LETROZOLE).  The beneficial</a:t>
            </a:r>
            <a:r>
              <a:rPr lang="en-US" baseline="0" dirty="0"/>
              <a:t> effects panned out after 10 years of diagnosis with an absolute risk reduction in recurrence of 4% and BC mortality of 2.8% for 10 vs 5 years of Tam. </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22</a:t>
            </a:fld>
            <a:endParaRPr lang="en-US"/>
          </a:p>
        </p:txBody>
      </p:sp>
    </p:spTree>
    <p:extLst>
      <p:ext uri="{BB962C8B-B14F-4D97-AF65-F5344CB8AC3E}">
        <p14:creationId xmlns:p14="http://schemas.microsoft.com/office/powerpoint/2010/main" val="327863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high risk premenopausal women who</a:t>
            </a:r>
            <a:r>
              <a:rPr lang="en-US" baseline="0" dirty="0"/>
              <a:t> are premenopausal after adjuvant chemo Exemestane + OFS improves outcomes compared to Tamoxifen.  </a:t>
            </a:r>
            <a:endParaRPr lang="en-US" dirty="0"/>
          </a:p>
        </p:txBody>
      </p:sp>
      <p:sp>
        <p:nvSpPr>
          <p:cNvPr id="4" name="Slide Number Placeholder 3"/>
          <p:cNvSpPr>
            <a:spLocks noGrp="1"/>
          </p:cNvSpPr>
          <p:nvPr>
            <p:ph type="sldNum" sz="quarter" idx="10"/>
          </p:nvPr>
        </p:nvSpPr>
        <p:spPr/>
        <p:txBody>
          <a:bodyPr/>
          <a:lstStyle/>
          <a:p>
            <a:fld id="{55B86960-D8CE-4F26-ABD9-A80C903AA045}" type="slidenum">
              <a:rPr lang="en-US" smtClean="0"/>
              <a:t>23</a:t>
            </a:fld>
            <a:endParaRPr lang="en-US"/>
          </a:p>
        </p:txBody>
      </p:sp>
    </p:spTree>
    <p:extLst>
      <p:ext uri="{BB962C8B-B14F-4D97-AF65-F5344CB8AC3E}">
        <p14:creationId xmlns:p14="http://schemas.microsoft.com/office/powerpoint/2010/main" val="70707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a:t>
            </a:r>
            <a:r>
              <a:rPr lang="en-US" baseline="0" dirty="0"/>
              <a:t> hear about the 1/8 risk but this is over a life time and certainly higher in 60s and 70s that at younger agents</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3</a:t>
            </a:fld>
            <a:endParaRPr lang="en-US"/>
          </a:p>
        </p:txBody>
      </p:sp>
    </p:spTree>
    <p:extLst>
      <p:ext uri="{BB962C8B-B14F-4D97-AF65-F5344CB8AC3E}">
        <p14:creationId xmlns:p14="http://schemas.microsoft.com/office/powerpoint/2010/main" val="1120001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a:t>
            </a:r>
            <a:r>
              <a:rPr lang="en-US" altLang="en-US" baseline="0" dirty="0"/>
              <a:t> figure illustrates </a:t>
            </a:r>
            <a:r>
              <a:rPr lang="en-US" altLang="en-US" dirty="0"/>
              <a:t>estimates for the 10 most common cancers among male and female survivors in 2014 and 2024. The most common cancer among male survivors is prostate cancer, followed by colorectal cancer and melanoma. Among female survivors, breast cancer is most common, followed by uterine and colorectal cancers.</a:t>
            </a:r>
          </a:p>
          <a:p>
            <a:endParaRPr lang="en-US" altLang="en-US" dirty="0"/>
          </a:p>
          <a:p>
            <a:r>
              <a:rPr lang="en-US" altLang="en-US" dirty="0"/>
              <a:t>The majority of cancer survivors (64%) were diagnosed 5 or more</a:t>
            </a:r>
            <a:r>
              <a:rPr lang="en-US" altLang="en-US" baseline="0" dirty="0"/>
              <a:t> </a:t>
            </a:r>
            <a:r>
              <a:rPr lang="en-US" altLang="en-US" dirty="0"/>
              <a:t>years ago, and 15% were diagnosed 20 or more years ago. Nearly half (46%) of cancer survivors are 70 years of age or</a:t>
            </a:r>
            <a:r>
              <a:rPr lang="en-US" altLang="en-US" baseline="0" dirty="0"/>
              <a:t> </a:t>
            </a:r>
            <a:r>
              <a:rPr lang="en-US" altLang="en-US" dirty="0"/>
              <a:t>older, while only 5% are younger than 40 years.</a:t>
            </a:r>
          </a:p>
          <a:p>
            <a:endParaRPr lang="en-US" altLang="en-US" dirty="0"/>
          </a:p>
          <a:p>
            <a:r>
              <a:rPr lang="en-US" altLang="en-US" dirty="0"/>
              <a:t>For breast cancer: The</a:t>
            </a:r>
            <a:r>
              <a:rPr lang="en-US" altLang="en-US" baseline="0" dirty="0"/>
              <a:t> number of survivors estimated to go up to more than 3 million by 2024</a:t>
            </a:r>
            <a:endParaRPr lang="en-US" altLang="en-US" dirty="0"/>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25</a:t>
            </a:fld>
            <a:endParaRPr lang="en-US"/>
          </a:p>
        </p:txBody>
      </p:sp>
    </p:spTree>
    <p:extLst>
      <p:ext uri="{BB962C8B-B14F-4D97-AF65-F5344CB8AC3E}">
        <p14:creationId xmlns:p14="http://schemas.microsoft.com/office/powerpoint/2010/main" val="214479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recurrences occur earlier after mastectomy</a:t>
            </a:r>
            <a:r>
              <a:rPr lang="en-US" baseline="0" dirty="0"/>
              <a:t> than after lumpectomy</a:t>
            </a:r>
          </a:p>
          <a:p>
            <a:r>
              <a:rPr lang="en-US" baseline="0" dirty="0"/>
              <a:t>With prolonged follow up- higher risk of local recurrence after BCT</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28</a:t>
            </a:fld>
            <a:endParaRPr lang="en-US"/>
          </a:p>
        </p:txBody>
      </p:sp>
    </p:spTree>
    <p:extLst>
      <p:ext uri="{BB962C8B-B14F-4D97-AF65-F5344CB8AC3E}">
        <p14:creationId xmlns:p14="http://schemas.microsoft.com/office/powerpoint/2010/main" val="3225023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stopping 5 years of endocrine therapy- risk of distant recurrence remains substantial</a:t>
            </a:r>
          </a:p>
          <a:p>
            <a:r>
              <a:rPr lang="en-US" baseline="0" dirty="0"/>
              <a:t>For example, even for T1N0 disease there is a 13% risk of distant recurrence During 5-20 years</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29</a:t>
            </a:fld>
            <a:endParaRPr lang="en-US"/>
          </a:p>
        </p:txBody>
      </p:sp>
    </p:spTree>
    <p:extLst>
      <p:ext uri="{BB962C8B-B14F-4D97-AF65-F5344CB8AC3E}">
        <p14:creationId xmlns:p14="http://schemas.microsoft.com/office/powerpoint/2010/main" val="1261419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31</a:t>
            </a:fld>
            <a:endParaRPr lang="en-US"/>
          </a:p>
        </p:txBody>
      </p:sp>
    </p:spTree>
    <p:extLst>
      <p:ext uri="{BB962C8B-B14F-4D97-AF65-F5344CB8AC3E}">
        <p14:creationId xmlns:p14="http://schemas.microsoft.com/office/powerpoint/2010/main" val="171203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locate Society survivorship</a:t>
            </a:r>
            <a:r>
              <a:rPr lang="en-US" altLang="en-US" baseline="0" dirty="0"/>
              <a:t> resources, v</a:t>
            </a:r>
            <a:r>
              <a:rPr lang="en-US" altLang="en-US" dirty="0"/>
              <a:t>isit cancer.org/treatment/survivorshipduringandaftertreatment/index to access survivorship resources to address topics from nutrition and physical activity to online communities and support, in addition to survivorship care plan templates listed in the American Cancer Society-Commission on Cancer Collaborative Action Plan Guide.</a:t>
            </a:r>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FF46BB-AF10-4D3B-B768-C8A60D21ADB0}" type="slidenum">
              <a:rPr lang="en-US" altLang="en-US" smtClean="0">
                <a:solidFill>
                  <a:srgbClr val="000000"/>
                </a:solidFill>
              </a:rPr>
              <a:pPr eaLnBrk="1" hangingPunct="1">
                <a:spcBef>
                  <a:spcPct val="0"/>
                </a:spcBef>
              </a:pPr>
              <a:t>36</a:t>
            </a:fld>
            <a:endParaRPr lang="en-US" altLang="en-US" dirty="0">
              <a:solidFill>
                <a:srgbClr val="000000"/>
              </a:solidFill>
            </a:endParaRPr>
          </a:p>
        </p:txBody>
      </p:sp>
    </p:spTree>
    <p:extLst>
      <p:ext uri="{BB962C8B-B14F-4D97-AF65-F5344CB8AC3E}">
        <p14:creationId xmlns:p14="http://schemas.microsoft.com/office/powerpoint/2010/main" val="3558503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sz="1400" dirty="0">
                <a:latin typeface="Footlight MT Light" pitchFamily="18" charset="0"/>
              </a:rPr>
              <a:t>Support groups, patient navigation, and counseling/bereavement services</a:t>
            </a:r>
          </a:p>
          <a:p>
            <a:pPr lvl="1" eaLnBrk="1" hangingPunct="1"/>
            <a:r>
              <a:rPr lang="en-US" altLang="en-US" sz="1400" dirty="0">
                <a:latin typeface="Footlight MT Light" pitchFamily="18" charset="0"/>
              </a:rPr>
              <a:t>The Legal Information Network for Cancer (LINC)</a:t>
            </a:r>
          </a:p>
          <a:p>
            <a:pPr lvl="1" eaLnBrk="1" hangingPunct="1"/>
            <a:r>
              <a:rPr lang="en-US" altLang="en-US" sz="1400" dirty="0">
                <a:latin typeface="Footlight MT Light" pitchFamily="18" charset="0"/>
              </a:rPr>
              <a:t>Outpatient nutrition counseling-available at SMH and SFCI</a:t>
            </a:r>
          </a:p>
          <a:p>
            <a:pPr lvl="1" eaLnBrk="1" hangingPunct="1"/>
            <a:r>
              <a:rPr lang="en-US" altLang="en-US" sz="1400" dirty="0">
                <a:latin typeface="Footlight MT Light" pitchFamily="18" charset="0"/>
              </a:rPr>
              <a:t>Smoking cessation—available to community via link on Bon Secours website</a:t>
            </a:r>
          </a:p>
          <a:p>
            <a:pPr lvl="1" eaLnBrk="1" hangingPunct="1"/>
            <a:r>
              <a:rPr lang="en-US" altLang="en-US" sz="1400" dirty="0">
                <a:latin typeface="Footlight MT Light" pitchFamily="18" charset="0"/>
              </a:rPr>
              <a:t>Art therapy,</a:t>
            </a:r>
            <a:r>
              <a:rPr lang="en-US" altLang="en-US" sz="1400" baseline="0" dirty="0">
                <a:latin typeface="Footlight MT Light" pitchFamily="18" charset="0"/>
              </a:rPr>
              <a:t> yoga and meditation coaching for Bon Secours cancer patients</a:t>
            </a:r>
            <a:endParaRPr lang="en-US" altLang="en-US" sz="1400" dirty="0">
              <a:latin typeface="Footlight MT Light" pitchFamily="18" charset="0"/>
            </a:endParaRPr>
          </a:p>
          <a:p>
            <a:pPr lvl="1" eaLnBrk="1" hangingPunct="1"/>
            <a:r>
              <a:rPr lang="en-US" altLang="en-US" sz="1400" dirty="0">
                <a:latin typeface="Footlight MT Light" pitchFamily="18" charset="0"/>
              </a:rPr>
              <a:t>Pet therapy</a:t>
            </a:r>
          </a:p>
          <a:p>
            <a:r>
              <a:rPr lang="en-US" altLang="en-US" sz="1400" baseline="0" dirty="0">
                <a:latin typeface="Footlight MT Light" pitchFamily="18" charset="0"/>
              </a:rPr>
              <a:t>          Stanford Chronic Disease Self-Management courses offered through the community through Senior Connections</a:t>
            </a:r>
          </a:p>
          <a:p>
            <a:r>
              <a:rPr lang="en-US" altLang="en-US" sz="1400" baseline="0" dirty="0">
                <a:latin typeface="Footlight MT Light" pitchFamily="18" charset="0"/>
              </a:rPr>
              <a:t>          Area Cancer Survivors Day celebrations—last year’s Bon Secours event hosted for the entire community of cancer survivors at the Redskins     Training Facility</a:t>
            </a:r>
          </a:p>
          <a:p>
            <a:r>
              <a:rPr lang="en-US" altLang="en-US" sz="1400" baseline="0" dirty="0">
                <a:latin typeface="Footlight MT Light" pitchFamily="18" charset="0"/>
              </a:rPr>
              <a:t>          Cancer rehabilitation offered at Bon Secours Westchester Physical Therapy</a:t>
            </a:r>
          </a:p>
          <a:p>
            <a:r>
              <a:rPr lang="en-US" altLang="en-US" sz="1400" baseline="0" dirty="0">
                <a:latin typeface="Footlight MT Light" pitchFamily="18" charset="0"/>
              </a:rPr>
              <a:t>          </a:t>
            </a:r>
            <a:r>
              <a:rPr lang="en-US" altLang="en-US" sz="1400" baseline="0" dirty="0" err="1">
                <a:latin typeface="Footlight MT Light" pitchFamily="18" charset="0"/>
              </a:rPr>
              <a:t>CancerLINC</a:t>
            </a:r>
            <a:r>
              <a:rPr lang="en-US" altLang="en-US" sz="1400" baseline="0" dirty="0">
                <a:latin typeface="Footlight MT Light" pitchFamily="18" charset="0"/>
              </a:rPr>
              <a:t>—local non—profit providing legal assistance and financial counseling for Richmond cancer patients and their families	</a:t>
            </a:r>
            <a:endParaRPr lang="en-US" altLang="en-US" sz="1400" dirty="0">
              <a:latin typeface="Footlight MT Light" pitchFamily="18" charset="0"/>
            </a:endParaRPr>
          </a:p>
          <a:p>
            <a:endParaRPr lang="en-US" altLang="en-US" sz="1400" dirty="0">
              <a:latin typeface="Footlight MT Light" pitchFamily="18"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5581" indent="-282204">
              <a:spcBef>
                <a:spcPct val="30000"/>
              </a:spcBef>
              <a:defRPr sz="1200">
                <a:solidFill>
                  <a:schemeClr val="tx1"/>
                </a:solidFill>
                <a:latin typeface="Calibri" pitchFamily="34" charset="0"/>
              </a:defRPr>
            </a:lvl2pPr>
            <a:lvl3pPr marL="1131900" indent="-225146">
              <a:spcBef>
                <a:spcPct val="30000"/>
              </a:spcBef>
              <a:defRPr sz="1200">
                <a:solidFill>
                  <a:schemeClr val="tx1"/>
                </a:solidFill>
                <a:latin typeface="Calibri" pitchFamily="34" charset="0"/>
              </a:defRPr>
            </a:lvl3pPr>
            <a:lvl4pPr marL="1583735" indent="-225146">
              <a:spcBef>
                <a:spcPct val="30000"/>
              </a:spcBef>
              <a:defRPr sz="1200">
                <a:solidFill>
                  <a:schemeClr val="tx1"/>
                </a:solidFill>
                <a:latin typeface="Calibri" pitchFamily="34" charset="0"/>
              </a:defRPr>
            </a:lvl4pPr>
            <a:lvl5pPr marL="2037111" indent="-225146">
              <a:spcBef>
                <a:spcPct val="30000"/>
              </a:spcBef>
              <a:defRPr sz="1200">
                <a:solidFill>
                  <a:schemeClr val="tx1"/>
                </a:solidFill>
                <a:latin typeface="Calibri" pitchFamily="34" charset="0"/>
              </a:defRPr>
            </a:lvl5pPr>
            <a:lvl6pPr marL="2481235" indent="-225146" eaLnBrk="0" fontAlgn="base" hangingPunct="0">
              <a:spcBef>
                <a:spcPct val="30000"/>
              </a:spcBef>
              <a:spcAft>
                <a:spcPct val="0"/>
              </a:spcAft>
              <a:defRPr sz="1200">
                <a:solidFill>
                  <a:schemeClr val="tx1"/>
                </a:solidFill>
                <a:latin typeface="Calibri" pitchFamily="34" charset="0"/>
              </a:defRPr>
            </a:lvl6pPr>
            <a:lvl7pPr marL="2925359" indent="-225146" eaLnBrk="0" fontAlgn="base" hangingPunct="0">
              <a:spcBef>
                <a:spcPct val="30000"/>
              </a:spcBef>
              <a:spcAft>
                <a:spcPct val="0"/>
              </a:spcAft>
              <a:defRPr sz="1200">
                <a:solidFill>
                  <a:schemeClr val="tx1"/>
                </a:solidFill>
                <a:latin typeface="Calibri" pitchFamily="34" charset="0"/>
              </a:defRPr>
            </a:lvl7pPr>
            <a:lvl8pPr marL="3369484" indent="-225146" eaLnBrk="0" fontAlgn="base" hangingPunct="0">
              <a:spcBef>
                <a:spcPct val="30000"/>
              </a:spcBef>
              <a:spcAft>
                <a:spcPct val="0"/>
              </a:spcAft>
              <a:defRPr sz="1200">
                <a:solidFill>
                  <a:schemeClr val="tx1"/>
                </a:solidFill>
                <a:latin typeface="Calibri" pitchFamily="34" charset="0"/>
              </a:defRPr>
            </a:lvl8pPr>
            <a:lvl9pPr marL="3813608" indent="-225146" eaLnBrk="0" fontAlgn="base" hangingPunct="0">
              <a:spcBef>
                <a:spcPct val="30000"/>
              </a:spcBef>
              <a:spcAft>
                <a:spcPct val="0"/>
              </a:spcAft>
              <a:defRPr sz="1200">
                <a:solidFill>
                  <a:schemeClr val="tx1"/>
                </a:solidFill>
                <a:latin typeface="Calibri" pitchFamily="34" charset="0"/>
              </a:defRPr>
            </a:lvl9pPr>
          </a:lstStyle>
          <a:p>
            <a:pPr>
              <a:spcBef>
                <a:spcPct val="0"/>
              </a:spcBef>
            </a:pPr>
            <a:fld id="{038FE51B-4043-44D4-AC10-19D575EAF0DC}" type="slidenum">
              <a:rPr lang="en-US" altLang="en-US" smtClean="0">
                <a:latin typeface="Arial" charset="0"/>
              </a:rPr>
              <a:pPr>
                <a:spcBef>
                  <a:spcPct val="0"/>
                </a:spcBef>
              </a:pPr>
              <a:t>37</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Lifetime risk of breast cancer with BRCA 60%, ONLY 5% breast</a:t>
            </a:r>
            <a:r>
              <a:rPr lang="en-US" baseline="0" dirty="0"/>
              <a:t> cancers are BRCA related</a:t>
            </a:r>
            <a:endParaRPr lang="en-US" dirty="0"/>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4</a:t>
            </a:fld>
            <a:endParaRPr lang="en-US"/>
          </a:p>
        </p:txBody>
      </p:sp>
    </p:spTree>
    <p:extLst>
      <p:ext uri="{BB962C8B-B14F-4D97-AF65-F5344CB8AC3E}">
        <p14:creationId xmlns:p14="http://schemas.microsoft.com/office/powerpoint/2010/main" val="282220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often diagnosed on biopsy</a:t>
            </a:r>
          </a:p>
        </p:txBody>
      </p:sp>
      <p:sp>
        <p:nvSpPr>
          <p:cNvPr id="4" name="Slide Number Placeholder 3"/>
          <p:cNvSpPr>
            <a:spLocks noGrp="1"/>
          </p:cNvSpPr>
          <p:nvPr>
            <p:ph type="sldNum" sz="quarter" idx="10"/>
          </p:nvPr>
        </p:nvSpPr>
        <p:spPr/>
        <p:txBody>
          <a:bodyPr/>
          <a:lstStyle/>
          <a:p>
            <a:fld id="{F215AC46-84CD-47F5-B1FB-C83DB4E60021}" type="slidenum">
              <a:rPr lang="en-US" smtClean="0"/>
              <a:t>5</a:t>
            </a:fld>
            <a:endParaRPr lang="en-US"/>
          </a:p>
        </p:txBody>
      </p:sp>
    </p:spTree>
    <p:extLst>
      <p:ext uri="{BB962C8B-B14F-4D97-AF65-F5344CB8AC3E}">
        <p14:creationId xmlns:p14="http://schemas.microsoft.com/office/powerpoint/2010/main" val="256815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Prospective</a:t>
            </a:r>
            <a:r>
              <a:rPr lang="en-US" baseline="0" dirty="0"/>
              <a:t> cohort study. Risk also increased with progestin only pills especially </a:t>
            </a:r>
            <a:r>
              <a:rPr lang="en-US" baseline="0" dirty="0" err="1"/>
              <a:t>Levonorgesterol</a:t>
            </a:r>
            <a:endParaRPr lang="en-US" baseline="0" dirty="0"/>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6</a:t>
            </a:fld>
            <a:endParaRPr lang="en-US"/>
          </a:p>
        </p:txBody>
      </p:sp>
    </p:spTree>
    <p:extLst>
      <p:ext uri="{BB962C8B-B14F-4D97-AF65-F5344CB8AC3E}">
        <p14:creationId xmlns:p14="http://schemas.microsoft.com/office/powerpoint/2010/main" val="109140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Lifetime risk of breast cancer with BRCA 60%, ONLY 5% breast</a:t>
            </a:r>
            <a:r>
              <a:rPr lang="en-US" baseline="0" dirty="0"/>
              <a:t> cancers are BRCA related</a:t>
            </a:r>
            <a:endParaRPr lang="en-US" dirty="0"/>
          </a:p>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7</a:t>
            </a:fld>
            <a:endParaRPr lang="en-US"/>
          </a:p>
        </p:txBody>
      </p:sp>
    </p:spTree>
    <p:extLst>
      <p:ext uri="{BB962C8B-B14F-4D97-AF65-F5344CB8AC3E}">
        <p14:creationId xmlns:p14="http://schemas.microsoft.com/office/powerpoint/2010/main" val="282220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rPr>
              <a:t>As far as screening-</a:t>
            </a:r>
            <a:r>
              <a:rPr lang="en-US" sz="1200" baseline="0" dirty="0">
                <a:latin typeface="Calibri" panose="020F0502020204030204" pitchFamily="34" charset="0"/>
              </a:rPr>
              <a:t> for the ACS it still is starting at age 40 and they do make breast awareness and exam optional</a:t>
            </a:r>
          </a:p>
          <a:p>
            <a:r>
              <a:rPr lang="en-US" sz="1200" baseline="0" dirty="0">
                <a:latin typeface="Calibri" panose="020F0502020204030204" pitchFamily="34" charset="0"/>
              </a:rPr>
              <a:t>For the USPSTF, BIENNEAL Mammograms starting at age 50 , no recs for CBE and recommend against self exam </a:t>
            </a:r>
            <a:endParaRPr lang="en-US" sz="1200" dirty="0">
              <a:latin typeface="Calibri" panose="020F0502020204030204" pitchFamily="34" charset="0"/>
            </a:endParaRPr>
          </a:p>
          <a:p>
            <a:r>
              <a:rPr lang="en-US" sz="1200" dirty="0">
                <a:latin typeface="Calibri" panose="020F0502020204030204" pitchFamily="34" charset="0"/>
              </a:rPr>
              <a:t>Consider stopping mammograms at age 75 or if life expectancy &lt; 5 years. Consider family</a:t>
            </a:r>
            <a:r>
              <a:rPr lang="en-US" sz="1200" baseline="0" dirty="0">
                <a:latin typeface="Calibri" panose="020F0502020204030204" pitchFamily="34" charset="0"/>
              </a:rPr>
              <a:t> history</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9</a:t>
            </a:fld>
            <a:endParaRPr lang="en-US"/>
          </a:p>
        </p:txBody>
      </p:sp>
    </p:spTree>
    <p:extLst>
      <p:ext uri="{BB962C8B-B14F-4D97-AF65-F5344CB8AC3E}">
        <p14:creationId xmlns:p14="http://schemas.microsoft.com/office/powerpoint/2010/main" val="153471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10</a:t>
            </a:fld>
            <a:endParaRPr lang="en-US"/>
          </a:p>
        </p:txBody>
      </p:sp>
    </p:spTree>
    <p:extLst>
      <p:ext uri="{BB962C8B-B14F-4D97-AF65-F5344CB8AC3E}">
        <p14:creationId xmlns:p14="http://schemas.microsoft.com/office/powerpoint/2010/main" val="304683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FH of</a:t>
            </a:r>
            <a:r>
              <a:rPr lang="en-US" baseline="0" dirty="0"/>
              <a:t> peritoneal cancer is also imp</a:t>
            </a:r>
          </a:p>
          <a:p>
            <a:r>
              <a:rPr lang="en-US" baseline="0" dirty="0"/>
              <a:t>Life time risk (risk of developing breast cancer by age 70)</a:t>
            </a:r>
            <a:endParaRPr lang="en-US" dirty="0"/>
          </a:p>
        </p:txBody>
      </p:sp>
      <p:sp>
        <p:nvSpPr>
          <p:cNvPr id="4" name="Slide Number Placeholder 3"/>
          <p:cNvSpPr>
            <a:spLocks noGrp="1"/>
          </p:cNvSpPr>
          <p:nvPr>
            <p:ph type="sldNum" sz="quarter" idx="10"/>
          </p:nvPr>
        </p:nvSpPr>
        <p:spPr/>
        <p:txBody>
          <a:bodyPr/>
          <a:lstStyle/>
          <a:p>
            <a:fld id="{F215AC46-84CD-47F5-B1FB-C83DB4E60021}" type="slidenum">
              <a:rPr lang="en-US" smtClean="0"/>
              <a:t>12</a:t>
            </a:fld>
            <a:endParaRPr lang="en-US"/>
          </a:p>
        </p:txBody>
      </p:sp>
    </p:spTree>
    <p:extLst>
      <p:ext uri="{BB962C8B-B14F-4D97-AF65-F5344CB8AC3E}">
        <p14:creationId xmlns:p14="http://schemas.microsoft.com/office/powerpoint/2010/main" val="239153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4663AD-FF44-40CE-B20E-DB0C3FC1FAC7}"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88867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663AD-FF44-40CE-B20E-DB0C3FC1FAC7}"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427914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663AD-FF44-40CE-B20E-DB0C3FC1FAC7}"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139923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a:t>Click to edit Master title style</a:t>
            </a:r>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38A8CDDE-A4BD-4747-8408-D0D1F73725B8}" type="slidenum">
              <a:rPr lang="en-US"/>
              <a:pPr>
                <a:defRPr/>
              </a:pPr>
              <a:t>‹#›</a:t>
            </a:fld>
            <a:endParaRPr lang="en-US" dirty="0"/>
          </a:p>
        </p:txBody>
      </p:sp>
    </p:spTree>
    <p:extLst>
      <p:ext uri="{BB962C8B-B14F-4D97-AF65-F5344CB8AC3E}">
        <p14:creationId xmlns:p14="http://schemas.microsoft.com/office/powerpoint/2010/main" val="32216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663AD-FF44-40CE-B20E-DB0C3FC1FAC7}"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266292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663AD-FF44-40CE-B20E-DB0C3FC1FAC7}"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45540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4663AD-FF44-40CE-B20E-DB0C3FC1FAC7}"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156867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4663AD-FF44-40CE-B20E-DB0C3FC1FAC7}"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384521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4663AD-FF44-40CE-B20E-DB0C3FC1FAC7}"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246239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663AD-FF44-40CE-B20E-DB0C3FC1FAC7}" type="datetimeFigureOut">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229872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663AD-FF44-40CE-B20E-DB0C3FC1FAC7}"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272820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663AD-FF44-40CE-B20E-DB0C3FC1FAC7}"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496FA-7555-4F9A-AA86-0B6B7B61DBFA}" type="slidenum">
              <a:rPr lang="en-US" smtClean="0"/>
              <a:t>‹#›</a:t>
            </a:fld>
            <a:endParaRPr lang="en-US"/>
          </a:p>
        </p:txBody>
      </p:sp>
    </p:spTree>
    <p:extLst>
      <p:ext uri="{BB962C8B-B14F-4D97-AF65-F5344CB8AC3E}">
        <p14:creationId xmlns:p14="http://schemas.microsoft.com/office/powerpoint/2010/main" val="320456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663AD-FF44-40CE-B20E-DB0C3FC1FAC7}" type="datetimeFigureOut">
              <a:rPr lang="en-US" smtClean="0"/>
              <a:t>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496FA-7555-4F9A-AA86-0B6B7B61DBFA}" type="slidenum">
              <a:rPr lang="en-US" smtClean="0"/>
              <a:t>‹#›</a:t>
            </a:fld>
            <a:endParaRPr lang="en-US"/>
          </a:p>
        </p:txBody>
      </p:sp>
    </p:spTree>
    <p:extLst>
      <p:ext uri="{BB962C8B-B14F-4D97-AF65-F5344CB8AC3E}">
        <p14:creationId xmlns:p14="http://schemas.microsoft.com/office/powerpoint/2010/main" val="294431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cer.gov/bcrisktoo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hyperlink" Target="http://www.ncsd.org/index.htm" TargetMode="External"/><Relationship Id="rId13" Type="http://schemas.openxmlformats.org/officeDocument/2006/relationships/image" Target="../media/image29.png"/><Relationship Id="rId3" Type="http://schemas.openxmlformats.org/officeDocument/2006/relationships/image" Target="../media/image21.jpe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shelteringarms.com/sa/sahome.aspx" TargetMode="External"/><Relationship Id="rId11" Type="http://schemas.openxmlformats.org/officeDocument/2006/relationships/image" Target="../media/image27.png"/><Relationship Id="rId5" Type="http://schemas.openxmlformats.org/officeDocument/2006/relationships/image" Target="../media/image23.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image" Target="../media/image25.png"/><Relationship Id="rId14"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omic Sans MS" panose="030F0702030302020204" pitchFamily="66" charset="0"/>
              </a:rPr>
              <a:t>Breast cancer</a:t>
            </a:r>
            <a:br>
              <a:rPr lang="en-US" b="1" dirty="0">
                <a:latin typeface="Comic Sans MS" panose="030F0702030302020204" pitchFamily="66" charset="0"/>
              </a:rPr>
            </a:br>
            <a:r>
              <a:rPr lang="en-US" b="1" dirty="0">
                <a:latin typeface="Comic Sans MS" panose="030F0702030302020204" pitchFamily="66" charset="0"/>
              </a:rPr>
              <a:t>screening and survivorship</a:t>
            </a:r>
          </a:p>
        </p:txBody>
      </p:sp>
      <p:sp>
        <p:nvSpPr>
          <p:cNvPr id="3" name="Subtitle 2"/>
          <p:cNvSpPr>
            <a:spLocks noGrp="1"/>
          </p:cNvSpPr>
          <p:nvPr>
            <p:ph type="subTitle" idx="1"/>
          </p:nvPr>
        </p:nvSpPr>
        <p:spPr/>
        <p:txBody>
          <a:bodyPr>
            <a:normAutofit fontScale="92500" lnSpcReduction="20000"/>
          </a:bodyPr>
          <a:lstStyle/>
          <a:p>
            <a:r>
              <a:rPr lang="en-US" dirty="0">
                <a:latin typeface="Comic Sans MS" panose="030F0702030302020204" pitchFamily="66" charset="0"/>
              </a:rPr>
              <a:t>Rachna Raman MD MS</a:t>
            </a:r>
          </a:p>
          <a:p>
            <a:r>
              <a:rPr lang="en-US" dirty="0">
                <a:latin typeface="Comic Sans MS" panose="030F0702030302020204" pitchFamily="66" charset="0"/>
              </a:rPr>
              <a:t>Hematology and Medical Oncology</a:t>
            </a:r>
          </a:p>
          <a:p>
            <a:r>
              <a:rPr lang="en-US" dirty="0">
                <a:latin typeface="Comic Sans MS" panose="030F0702030302020204" pitchFamily="66" charset="0"/>
              </a:rPr>
              <a:t>Bon Secours Cancer Institute at St. Mary’s Hospital</a:t>
            </a:r>
          </a:p>
          <a:p>
            <a:endParaRPr lang="en-US" dirty="0"/>
          </a:p>
        </p:txBody>
      </p:sp>
    </p:spTree>
    <p:extLst>
      <p:ext uri="{BB962C8B-B14F-4D97-AF65-F5344CB8AC3E}">
        <p14:creationId xmlns:p14="http://schemas.microsoft.com/office/powerpoint/2010/main" val="114259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Screening: Why the controversy?</a:t>
            </a:r>
          </a:p>
        </p:txBody>
      </p:sp>
      <p:sp>
        <p:nvSpPr>
          <p:cNvPr id="3" name="Content Placeholder 2"/>
          <p:cNvSpPr>
            <a:spLocks noGrp="1"/>
          </p:cNvSpPr>
          <p:nvPr>
            <p:ph idx="1"/>
          </p:nvPr>
        </p:nvSpPr>
        <p:spPr>
          <a:xfrm>
            <a:off x="762000" y="1600200"/>
            <a:ext cx="7620000" cy="4770120"/>
          </a:xfrm>
        </p:spPr>
        <p:txBody>
          <a:bodyPr>
            <a:noAutofit/>
          </a:bodyPr>
          <a:lstStyle/>
          <a:p>
            <a:pPr marL="0" indent="0">
              <a:buNone/>
            </a:pPr>
            <a:r>
              <a:rPr lang="en-US" b="1" dirty="0">
                <a:latin typeface="Comic Sans MS" panose="030F0702030302020204" pitchFamily="66" charset="0"/>
              </a:rPr>
              <a:t>Is 40 too early?</a:t>
            </a:r>
            <a:endParaRPr lang="en-US" sz="2000" b="1" dirty="0">
              <a:latin typeface="Comic Sans MS" panose="030F0702030302020204" pitchFamily="66" charset="0"/>
            </a:endParaRPr>
          </a:p>
          <a:p>
            <a:pPr>
              <a:buFont typeface="Wingdings" panose="05000000000000000000" pitchFamily="2" charset="2"/>
              <a:buChar char="q"/>
            </a:pPr>
            <a:r>
              <a:rPr lang="en-US" sz="2400" dirty="0">
                <a:latin typeface="Comic Sans MS" panose="030F0702030302020204" pitchFamily="66" charset="0"/>
              </a:rPr>
              <a:t>Modest benefits of screening in the 40s</a:t>
            </a:r>
          </a:p>
          <a:p>
            <a:pPr>
              <a:buFont typeface="Wingdings" panose="05000000000000000000" pitchFamily="2" charset="2"/>
              <a:buChar char="q"/>
            </a:pPr>
            <a:r>
              <a:rPr lang="en-US" sz="2400" dirty="0">
                <a:latin typeface="Comic Sans MS" panose="030F0702030302020204" pitchFamily="66" charset="0"/>
              </a:rPr>
              <a:t>Does not significantly decrease breast cancer mortality (RR 0.92, 95% CI 0.75-1.02)</a:t>
            </a:r>
          </a:p>
          <a:p>
            <a:pPr>
              <a:buFont typeface="Wingdings" panose="05000000000000000000" pitchFamily="2" charset="2"/>
              <a:buChar char="q"/>
            </a:pPr>
            <a:r>
              <a:rPr lang="en-US" sz="2400" dirty="0">
                <a:latin typeface="Comic Sans MS" panose="030F0702030302020204" pitchFamily="66" charset="0"/>
              </a:rPr>
              <a:t>Does not reduce risk of advanced breast cancer (RR 0.98, 95% CI 0.74-1.37) </a:t>
            </a:r>
          </a:p>
          <a:p>
            <a:pPr>
              <a:buFont typeface="Wingdings" panose="05000000000000000000" pitchFamily="2" charset="2"/>
              <a:buChar char="q"/>
            </a:pPr>
            <a:r>
              <a:rPr lang="en-US" sz="2400" dirty="0">
                <a:latin typeface="Comic Sans MS" panose="030F0702030302020204" pitchFamily="66" charset="0"/>
              </a:rPr>
              <a:t>False positives, biopsies, costs and psychological stress</a:t>
            </a:r>
          </a:p>
          <a:p>
            <a:pPr>
              <a:buFont typeface="Wingdings" panose="05000000000000000000" pitchFamily="2" charset="2"/>
              <a:buChar char="q"/>
            </a:pPr>
            <a:r>
              <a:rPr lang="en-US" sz="2400" dirty="0">
                <a:latin typeface="Comic Sans MS" panose="030F0702030302020204" pitchFamily="66" charset="0"/>
              </a:rPr>
              <a:t>BUT: Some of these studies were done when treatments not that good-magnitude of benefit may be under estimated</a:t>
            </a:r>
          </a:p>
          <a:p>
            <a:endParaRPr lang="en-US" sz="2000" dirty="0">
              <a:latin typeface="Comic Sans MS" panose="030F0702030302020204" pitchFamily="66" charset="0"/>
            </a:endParaRPr>
          </a:p>
        </p:txBody>
      </p:sp>
    </p:spTree>
    <p:extLst>
      <p:ext uri="{BB962C8B-B14F-4D97-AF65-F5344CB8AC3E}">
        <p14:creationId xmlns:p14="http://schemas.microsoft.com/office/powerpoint/2010/main" val="146289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rPr>
              <a:t>Screening- Controversy</a:t>
            </a:r>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a:latin typeface="Comic Sans MS" panose="030F0702030302020204" pitchFamily="66" charset="0"/>
              </a:rPr>
              <a:t>Why over 50?</a:t>
            </a:r>
          </a:p>
          <a:p>
            <a:pPr marL="0" indent="0">
              <a:buNone/>
            </a:pPr>
            <a:endParaRPr lang="en-US" sz="3800" b="1" dirty="0">
              <a:latin typeface="Comic Sans MS" panose="030F0702030302020204" pitchFamily="66" charset="0"/>
            </a:endParaRPr>
          </a:p>
          <a:p>
            <a:pPr>
              <a:buFont typeface="Wingdings" panose="05000000000000000000" pitchFamily="2" charset="2"/>
              <a:buChar char="q"/>
            </a:pPr>
            <a:r>
              <a:rPr lang="en-US" sz="3800" dirty="0">
                <a:latin typeface="Comic Sans MS" panose="030F0702030302020204" pitchFamily="66" charset="0"/>
              </a:rPr>
              <a:t>Studies show a significant  RR for breast cancer mortality </a:t>
            </a:r>
          </a:p>
          <a:p>
            <a:pPr marL="0" indent="0">
              <a:buNone/>
            </a:pPr>
            <a:r>
              <a:rPr lang="en-US" sz="3800" dirty="0">
                <a:latin typeface="Comic Sans MS" panose="030F0702030302020204" pitchFamily="66" charset="0"/>
              </a:rPr>
              <a:t>     50 to 59 years (RR 0.86, 95% CI 0.68-0.97</a:t>
            </a:r>
          </a:p>
          <a:p>
            <a:pPr marL="0" indent="0">
              <a:buNone/>
            </a:pPr>
            <a:r>
              <a:rPr lang="en-US" sz="3800" dirty="0">
                <a:latin typeface="Comic Sans MS" panose="030F0702030302020204" pitchFamily="66" charset="0"/>
              </a:rPr>
              <a:t>     60 to 69 years (RR 0.67, 95% CI 0.54-0.83)</a:t>
            </a:r>
          </a:p>
          <a:p>
            <a:pPr>
              <a:buFont typeface="Wingdings" panose="05000000000000000000" pitchFamily="2" charset="2"/>
              <a:buChar char="q"/>
            </a:pPr>
            <a:r>
              <a:rPr lang="en-US" sz="3800" dirty="0">
                <a:latin typeface="Comic Sans MS" panose="030F0702030302020204" pitchFamily="66" charset="0"/>
              </a:rPr>
              <a:t>Reduced risk of advanced breast cancer in &gt; 50 (RR 0.62, 95% CI 0.46-0.83</a:t>
            </a:r>
          </a:p>
          <a:p>
            <a:pPr marL="0" indent="0">
              <a:buNone/>
            </a:pPr>
            <a:endParaRPr lang="en-US" sz="4400" b="1" dirty="0">
              <a:latin typeface="Comic Sans MS" panose="030F0702030302020204" pitchFamily="66" charset="0"/>
            </a:endParaRPr>
          </a:p>
          <a:p>
            <a:pPr marL="0" indent="0">
              <a:buNone/>
            </a:pPr>
            <a:r>
              <a:rPr lang="en-US" sz="4400" b="1" dirty="0">
                <a:latin typeface="Comic Sans MS" panose="030F0702030302020204" pitchFamily="66" charset="0"/>
              </a:rPr>
              <a:t>Annual vs Biennial?</a:t>
            </a:r>
          </a:p>
          <a:p>
            <a:pPr marL="0" indent="0">
              <a:buNone/>
            </a:pPr>
            <a:endParaRPr lang="en-US" sz="3800" b="1" dirty="0">
              <a:latin typeface="Comic Sans MS" panose="030F0702030302020204" pitchFamily="66" charset="0"/>
            </a:endParaRPr>
          </a:p>
          <a:p>
            <a:pPr marL="0" indent="0">
              <a:buNone/>
            </a:pPr>
            <a:r>
              <a:rPr lang="en-US" sz="3800" dirty="0">
                <a:latin typeface="Comic Sans MS" panose="030F0702030302020204" pitchFamily="66" charset="0"/>
              </a:rPr>
              <a:t>10-year cumulative false-positive mammography rates </a:t>
            </a:r>
          </a:p>
          <a:p>
            <a:pPr>
              <a:buFont typeface="Wingdings" panose="05000000000000000000" pitchFamily="2" charset="2"/>
              <a:buChar char="q"/>
            </a:pPr>
            <a:r>
              <a:rPr lang="en-US" sz="3800" dirty="0">
                <a:latin typeface="Comic Sans MS" panose="030F0702030302020204" pitchFamily="66" charset="0"/>
              </a:rPr>
              <a:t>Annual   61% </a:t>
            </a:r>
          </a:p>
          <a:p>
            <a:pPr>
              <a:buFont typeface="Wingdings" panose="05000000000000000000" pitchFamily="2" charset="2"/>
              <a:buChar char="q"/>
            </a:pPr>
            <a:r>
              <a:rPr lang="en-US" sz="3800" dirty="0">
                <a:latin typeface="Comic Sans MS" panose="030F0702030302020204" pitchFamily="66" charset="0"/>
              </a:rPr>
              <a:t>Biennial 42%</a:t>
            </a:r>
            <a:endParaRPr lang="en-US" dirty="0"/>
          </a:p>
        </p:txBody>
      </p:sp>
    </p:spTree>
    <p:extLst>
      <p:ext uri="{BB962C8B-B14F-4D97-AF65-F5344CB8AC3E}">
        <p14:creationId xmlns:p14="http://schemas.microsoft.com/office/powerpoint/2010/main" val="120098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omic Sans MS" panose="030F0702030302020204" pitchFamily="66" charset="0"/>
              </a:rPr>
              <a:t>Increased risk populations</a:t>
            </a:r>
          </a:p>
        </p:txBody>
      </p:sp>
      <p:sp>
        <p:nvSpPr>
          <p:cNvPr id="3" name="Content Placeholder 2"/>
          <p:cNvSpPr>
            <a:spLocks noGrp="1"/>
          </p:cNvSpPr>
          <p:nvPr>
            <p:ph idx="1"/>
          </p:nvPr>
        </p:nvSpPr>
        <p:spPr>
          <a:xfrm>
            <a:off x="800100" y="1600200"/>
            <a:ext cx="7429500" cy="4648200"/>
          </a:xfrm>
        </p:spPr>
        <p:txBody>
          <a:bodyPr>
            <a:normAutofit fontScale="47500" lnSpcReduction="20000"/>
          </a:bodyPr>
          <a:lstStyle/>
          <a:p>
            <a:pPr marL="0" indent="0">
              <a:buNone/>
            </a:pPr>
            <a:endParaRPr lang="en-US" sz="4200" dirty="0">
              <a:latin typeface="Comic Sans MS" panose="030F0702030302020204" pitchFamily="66" charset="0"/>
              <a:cs typeface="Arial" panose="020B0604020202020204" pitchFamily="34" charset="0"/>
            </a:endParaRPr>
          </a:p>
          <a:p>
            <a:r>
              <a:rPr lang="en-US" sz="4200" dirty="0">
                <a:latin typeface="Comic Sans MS" panose="030F0702030302020204" pitchFamily="66" charset="0"/>
                <a:cs typeface="Arial" panose="020B0604020202020204" pitchFamily="34" charset="0"/>
              </a:rPr>
              <a:t>Lifetime risk of &gt; 20%  (models such as </a:t>
            </a:r>
            <a:r>
              <a:rPr lang="en-US" sz="4200" dirty="0" err="1">
                <a:latin typeface="Comic Sans MS" panose="030F0702030302020204" pitchFamily="66" charset="0"/>
                <a:cs typeface="Arial" panose="020B0604020202020204" pitchFamily="34" charset="0"/>
              </a:rPr>
              <a:t>Tyrer-Cuzick</a:t>
            </a:r>
            <a:r>
              <a:rPr lang="en-US" sz="4200" dirty="0">
                <a:latin typeface="Comic Sans MS" panose="030F0702030302020204" pitchFamily="66" charset="0"/>
                <a:cs typeface="Arial" panose="020B0604020202020204" pitchFamily="34" charset="0"/>
              </a:rPr>
              <a:t>, BRCAPRO)</a:t>
            </a:r>
          </a:p>
          <a:p>
            <a:endParaRPr lang="en-US" sz="4200" dirty="0">
              <a:latin typeface="Comic Sans MS" panose="030F0702030302020204" pitchFamily="66" charset="0"/>
              <a:cs typeface="Arial" panose="020B0604020202020204" pitchFamily="34" charset="0"/>
            </a:endParaRPr>
          </a:p>
          <a:p>
            <a:r>
              <a:rPr lang="en-US" sz="4200" dirty="0">
                <a:latin typeface="Comic Sans MS" panose="030F0702030302020204" pitchFamily="66" charset="0"/>
                <a:cs typeface="Arial" panose="020B0604020202020204" pitchFamily="34" charset="0"/>
              </a:rPr>
              <a:t>Prior h/o breast cancer</a:t>
            </a:r>
          </a:p>
          <a:p>
            <a:pPr marL="0" indent="0">
              <a:buNone/>
            </a:pPr>
            <a:endParaRPr lang="en-US" sz="4200" dirty="0">
              <a:latin typeface="Comic Sans MS" panose="030F0702030302020204" pitchFamily="66" charset="0"/>
              <a:cs typeface="Arial" panose="020B0604020202020204" pitchFamily="34" charset="0"/>
            </a:endParaRPr>
          </a:p>
          <a:p>
            <a:r>
              <a:rPr lang="en-US" sz="4200" dirty="0">
                <a:latin typeface="Comic Sans MS" panose="030F0702030302020204" pitchFamily="66" charset="0"/>
                <a:cs typeface="Arial" panose="020B0604020202020204" pitchFamily="34" charset="0"/>
              </a:rPr>
              <a:t>H/O Thoracic RT under the age of 30 y</a:t>
            </a:r>
          </a:p>
          <a:p>
            <a:pPr marL="0" indent="0">
              <a:buNone/>
            </a:pPr>
            <a:endParaRPr lang="en-US" sz="4200" dirty="0">
              <a:latin typeface="Comic Sans MS" panose="030F0702030302020204" pitchFamily="66" charset="0"/>
              <a:cs typeface="Arial" panose="020B0604020202020204" pitchFamily="34" charset="0"/>
            </a:endParaRPr>
          </a:p>
          <a:p>
            <a:r>
              <a:rPr lang="en-US" sz="4200" dirty="0">
                <a:latin typeface="Comic Sans MS" panose="030F0702030302020204" pitchFamily="66" charset="0"/>
                <a:cs typeface="Arial" panose="020B0604020202020204" pitchFamily="34" charset="0"/>
              </a:rPr>
              <a:t>5 year risk of Invasive disease &gt; = 1.66% in women &gt;= 35  (Gail model)</a:t>
            </a:r>
          </a:p>
          <a:p>
            <a:pPr marL="0" indent="0">
              <a:buNone/>
            </a:pPr>
            <a:r>
              <a:rPr lang="en-US" sz="4200" dirty="0">
                <a:latin typeface="Comic Sans MS" panose="030F0702030302020204" pitchFamily="66" charset="0"/>
                <a:cs typeface="Arial" panose="020B0604020202020204" pitchFamily="34" charset="0"/>
              </a:rPr>
              <a:t>     </a:t>
            </a:r>
            <a:r>
              <a:rPr lang="en-US" sz="4200" dirty="0">
                <a:latin typeface="Comic Sans MS" panose="030F0702030302020204" pitchFamily="66" charset="0"/>
                <a:cs typeface="Arial" panose="020B0604020202020204" pitchFamily="34" charset="0"/>
                <a:hlinkClick r:id="rId3"/>
              </a:rPr>
              <a:t>https://www.cancer.gov/bcrisktool/</a:t>
            </a:r>
            <a:endParaRPr lang="en-US" sz="4200" dirty="0">
              <a:latin typeface="Comic Sans MS" panose="030F0702030302020204" pitchFamily="66" charset="0"/>
              <a:cs typeface="Arial" panose="020B0604020202020204" pitchFamily="34" charset="0"/>
            </a:endParaRPr>
          </a:p>
          <a:p>
            <a:pPr marL="0" indent="0">
              <a:buNone/>
            </a:pPr>
            <a:endParaRPr lang="en-US" sz="4200" dirty="0">
              <a:latin typeface="Comic Sans MS" panose="030F0702030302020204" pitchFamily="66" charset="0"/>
              <a:cs typeface="Arial" panose="020B0604020202020204" pitchFamily="34" charset="0"/>
            </a:endParaRPr>
          </a:p>
          <a:p>
            <a:pPr marL="0" indent="0">
              <a:buNone/>
            </a:pPr>
            <a:endParaRPr lang="en-US" sz="4200" dirty="0">
              <a:latin typeface="Comic Sans MS" panose="030F0702030302020204" pitchFamily="66" charset="0"/>
              <a:cs typeface="Arial" panose="020B0604020202020204" pitchFamily="34" charset="0"/>
            </a:endParaRPr>
          </a:p>
          <a:p>
            <a:r>
              <a:rPr lang="en-US" sz="4200" dirty="0">
                <a:latin typeface="Comic Sans MS" panose="030F0702030302020204" pitchFamily="66" charset="0"/>
                <a:cs typeface="Arial" panose="020B0604020202020204" pitchFamily="34" charset="0"/>
              </a:rPr>
              <a:t>Diagnosis of atypical hyperplasia, LCIS (DCIS)</a:t>
            </a:r>
          </a:p>
          <a:p>
            <a:pPr marL="0" indent="0">
              <a:buNone/>
            </a:pPr>
            <a:endParaRPr lang="en-US" sz="1600" dirty="0">
              <a:latin typeface="Calibri" panose="020F0502020204030204" pitchFamily="34" charset="0"/>
            </a:endParaRPr>
          </a:p>
        </p:txBody>
      </p:sp>
    </p:spTree>
    <p:extLst>
      <p:ext uri="{BB962C8B-B14F-4D97-AF65-F5344CB8AC3E}">
        <p14:creationId xmlns:p14="http://schemas.microsoft.com/office/powerpoint/2010/main" val="157627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73" y="1410222"/>
            <a:ext cx="865522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rraman\Desktop\thH0H4I7Y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495800"/>
            <a:ext cx="4953000" cy="1638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457200"/>
            <a:ext cx="7696200" cy="1323439"/>
          </a:xfrm>
          <a:prstGeom prst="rect">
            <a:avLst/>
          </a:prstGeom>
          <a:noFill/>
        </p:spPr>
        <p:txBody>
          <a:bodyPr wrap="square" rtlCol="0">
            <a:spAutoFit/>
          </a:bodyPr>
          <a:lstStyle/>
          <a:p>
            <a:pPr algn="ctr"/>
            <a:r>
              <a:rPr lang="en-US" sz="4000" b="1" dirty="0">
                <a:latin typeface="Comic Sans MS" panose="030F0702030302020204" pitchFamily="66" charset="0"/>
              </a:rPr>
              <a:t>How common is Hereditary breast cancer?</a:t>
            </a:r>
          </a:p>
        </p:txBody>
      </p:sp>
    </p:spTree>
    <p:extLst>
      <p:ext uri="{BB962C8B-B14F-4D97-AF65-F5344CB8AC3E}">
        <p14:creationId xmlns:p14="http://schemas.microsoft.com/office/powerpoint/2010/main" val="268539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06602"/>
            <a:ext cx="7543800" cy="1371600"/>
          </a:xfrm>
        </p:spPr>
        <p:txBody>
          <a:bodyPr>
            <a:normAutofit fontScale="90000"/>
          </a:bodyPr>
          <a:lstStyle/>
          <a:p>
            <a:r>
              <a:rPr lang="en-US" b="1" dirty="0">
                <a:latin typeface="Comic Sans MS" panose="030F0702030302020204" pitchFamily="66" charset="0"/>
              </a:rPr>
              <a:t>Who should have genetic testing?</a:t>
            </a:r>
          </a:p>
        </p:txBody>
      </p:sp>
      <p:sp>
        <p:nvSpPr>
          <p:cNvPr id="3" name="Content Placeholder 2"/>
          <p:cNvSpPr>
            <a:spLocks noGrp="1"/>
          </p:cNvSpPr>
          <p:nvPr>
            <p:ph idx="1"/>
          </p:nvPr>
        </p:nvSpPr>
        <p:spPr>
          <a:xfrm>
            <a:off x="800100" y="2240280"/>
            <a:ext cx="7543800" cy="3931920"/>
          </a:xfrm>
        </p:spPr>
        <p:txBody>
          <a:bodyPr>
            <a:normAutofit fontScale="85000" lnSpcReduction="20000"/>
          </a:bodyPr>
          <a:lstStyle/>
          <a:p>
            <a:pPr marL="0" indent="0">
              <a:buNone/>
            </a:pPr>
            <a:r>
              <a:rPr lang="en-US" sz="2000" b="1" dirty="0">
                <a:latin typeface="Comic Sans MS" panose="030F0702030302020204" pitchFamily="66" charset="0"/>
              </a:rPr>
              <a:t>BRCA testing</a:t>
            </a:r>
            <a:endParaRPr lang="en-US" sz="2000" dirty="0">
              <a:latin typeface="Comic Sans MS" panose="030F0702030302020204" pitchFamily="66" charset="0"/>
            </a:endParaRPr>
          </a:p>
          <a:p>
            <a:pPr>
              <a:buFont typeface="Wingdings" panose="05000000000000000000" pitchFamily="2" charset="2"/>
              <a:buChar char="q"/>
            </a:pPr>
            <a:r>
              <a:rPr lang="en-US" sz="2000" dirty="0">
                <a:latin typeface="Comic Sans MS" panose="030F0702030302020204" pitchFamily="66" charset="0"/>
              </a:rPr>
              <a:t>Individuals from families with known BRCA</a:t>
            </a:r>
          </a:p>
          <a:p>
            <a:pPr>
              <a:buFont typeface="Wingdings" panose="05000000000000000000" pitchFamily="2" charset="2"/>
              <a:buChar char="q"/>
            </a:pPr>
            <a:r>
              <a:rPr lang="en-US" sz="2000" dirty="0">
                <a:latin typeface="Comic Sans MS" panose="030F0702030302020204" pitchFamily="66" charset="0"/>
              </a:rPr>
              <a:t>Personal history of breast cancer with multiple family members with breast and/or ovarian cancer</a:t>
            </a:r>
          </a:p>
          <a:p>
            <a:pPr>
              <a:buFont typeface="Wingdings" panose="05000000000000000000" pitchFamily="2" charset="2"/>
              <a:buChar char="q"/>
            </a:pPr>
            <a:r>
              <a:rPr lang="en-US" sz="2000" dirty="0">
                <a:latin typeface="Comic Sans MS" panose="030F0702030302020204" pitchFamily="66" charset="0"/>
              </a:rPr>
              <a:t>Ashkenazi Jewish descent</a:t>
            </a:r>
          </a:p>
          <a:p>
            <a:pPr>
              <a:buFont typeface="Wingdings" panose="05000000000000000000" pitchFamily="2" charset="2"/>
              <a:buChar char="q"/>
            </a:pPr>
            <a:r>
              <a:rPr lang="en-US" sz="2000" dirty="0">
                <a:latin typeface="Comic Sans MS" panose="030F0702030302020204" pitchFamily="66" charset="0"/>
              </a:rPr>
              <a:t>Young age at diagnosis (&lt;= 45 y or &lt;= 50 with other factors*)</a:t>
            </a:r>
          </a:p>
          <a:p>
            <a:pPr>
              <a:buFont typeface="Wingdings" panose="05000000000000000000" pitchFamily="2" charset="2"/>
              <a:buChar char="q"/>
            </a:pPr>
            <a:r>
              <a:rPr lang="en-US" sz="2000" dirty="0">
                <a:latin typeface="Comic Sans MS" panose="030F0702030302020204" pitchFamily="66" charset="0"/>
              </a:rPr>
              <a:t>Triple negative cancer age &lt;60</a:t>
            </a:r>
          </a:p>
          <a:p>
            <a:pPr>
              <a:buFont typeface="Wingdings" panose="05000000000000000000" pitchFamily="2" charset="2"/>
              <a:buChar char="q"/>
            </a:pPr>
            <a:r>
              <a:rPr lang="en-US" sz="2000" dirty="0">
                <a:latin typeface="Comic Sans MS" panose="030F0702030302020204" pitchFamily="66" charset="0"/>
              </a:rPr>
              <a:t>Personal history of ovarian cancer</a:t>
            </a:r>
          </a:p>
          <a:p>
            <a:pPr>
              <a:buFont typeface="Wingdings" panose="05000000000000000000" pitchFamily="2" charset="2"/>
              <a:buChar char="q"/>
            </a:pPr>
            <a:r>
              <a:rPr lang="en-US" sz="2000" dirty="0">
                <a:latin typeface="Comic Sans MS" panose="030F0702030302020204" pitchFamily="66" charset="0"/>
              </a:rPr>
              <a:t>At any age  if FH of ovarian cancer or male breast cancer</a:t>
            </a:r>
          </a:p>
          <a:p>
            <a:pPr marL="0" indent="0">
              <a:buNone/>
            </a:pPr>
            <a:endParaRPr lang="en-US" sz="2000" dirty="0">
              <a:latin typeface="Comic Sans MS" panose="030F0702030302020204" pitchFamily="66" charset="0"/>
            </a:endParaRPr>
          </a:p>
          <a:p>
            <a:pPr marL="0" indent="0">
              <a:buNone/>
            </a:pPr>
            <a:r>
              <a:rPr lang="en-US" sz="2000" b="1" dirty="0">
                <a:latin typeface="Comic Sans MS" panose="030F0702030302020204" pitchFamily="66" charset="0"/>
              </a:rPr>
              <a:t>  Multigene/ Panel testing</a:t>
            </a:r>
          </a:p>
          <a:p>
            <a:pPr>
              <a:buFont typeface="Wingdings" panose="05000000000000000000" pitchFamily="2" charset="2"/>
              <a:buChar char="q"/>
            </a:pPr>
            <a:r>
              <a:rPr lang="en-US" sz="2000" dirty="0">
                <a:latin typeface="Comic Sans MS" panose="030F0702030302020204" pitchFamily="66" charset="0"/>
              </a:rPr>
              <a:t>There are other cancer types in the family</a:t>
            </a:r>
          </a:p>
          <a:p>
            <a:pPr>
              <a:buFont typeface="Wingdings" panose="05000000000000000000" pitchFamily="2" charset="2"/>
              <a:buChar char="q"/>
            </a:pPr>
            <a:r>
              <a:rPr lang="en-US" sz="2000" dirty="0">
                <a:latin typeface="Comic Sans MS" panose="030F0702030302020204" pitchFamily="66" charset="0"/>
              </a:rPr>
              <a:t>One or more rare syndromes in the differential, and/or </a:t>
            </a:r>
          </a:p>
          <a:p>
            <a:pPr>
              <a:buFont typeface="Wingdings" panose="05000000000000000000" pitchFamily="2" charset="2"/>
              <a:buChar char="q"/>
            </a:pPr>
            <a:r>
              <a:rPr lang="en-US" sz="2000" dirty="0">
                <a:latin typeface="Comic Sans MS" panose="030F0702030302020204" pitchFamily="66" charset="0"/>
              </a:rPr>
              <a:t>The results would influence medical management. </a:t>
            </a:r>
          </a:p>
          <a:p>
            <a:pPr marL="0" indent="0">
              <a:buNone/>
            </a:pPr>
            <a:endParaRPr lang="en-US" sz="1400" dirty="0">
              <a:latin typeface="Comic Sans MS" panose="030F0702030302020204" pitchFamily="66" charset="0"/>
            </a:endParaRPr>
          </a:p>
        </p:txBody>
      </p:sp>
      <p:sp>
        <p:nvSpPr>
          <p:cNvPr id="4" name="TextBox 3"/>
          <p:cNvSpPr txBox="1"/>
          <p:nvPr/>
        </p:nvSpPr>
        <p:spPr>
          <a:xfrm>
            <a:off x="990600" y="6096000"/>
            <a:ext cx="6477000" cy="430887"/>
          </a:xfrm>
          <a:prstGeom prst="rect">
            <a:avLst/>
          </a:prstGeom>
          <a:noFill/>
        </p:spPr>
        <p:txBody>
          <a:bodyPr wrap="square" rtlCol="0">
            <a:spAutoFit/>
          </a:bodyPr>
          <a:lstStyle/>
          <a:p>
            <a:r>
              <a:rPr lang="en-US" sz="1100" dirty="0">
                <a:latin typeface="Comic Sans MS" panose="030F0702030302020204" pitchFamily="66" charset="0"/>
              </a:rPr>
              <a:t>* &gt;= 1 relative (first, second, third on the same side of the family) at any age with breast cancer, pancreatic cancer or prostate cancer. Also if has an additional breast primary</a:t>
            </a:r>
          </a:p>
        </p:txBody>
      </p:sp>
    </p:spTree>
    <p:extLst>
      <p:ext uri="{BB962C8B-B14F-4D97-AF65-F5344CB8AC3E}">
        <p14:creationId xmlns:p14="http://schemas.microsoft.com/office/powerpoint/2010/main" val="22100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latin typeface="Comic Sans MS" panose="030F0702030302020204" pitchFamily="66" charset="0"/>
              </a:rPr>
              <a:t>Screening in increased risk populations</a:t>
            </a:r>
          </a:p>
        </p:txBody>
      </p:sp>
      <p:sp>
        <p:nvSpPr>
          <p:cNvPr id="4" name="Content Placeholder 3"/>
          <p:cNvSpPr>
            <a:spLocks noGrp="1"/>
          </p:cNvSpPr>
          <p:nvPr>
            <p:ph idx="1"/>
          </p:nvPr>
        </p:nvSpPr>
        <p:spPr>
          <a:xfrm>
            <a:off x="457200" y="1874837"/>
            <a:ext cx="8229600" cy="4525963"/>
          </a:xfrm>
        </p:spPr>
        <p:txBody>
          <a:bodyPr>
            <a:normAutofit/>
          </a:bodyPr>
          <a:lstStyle/>
          <a:p>
            <a:pPr marL="0" indent="0">
              <a:buNone/>
            </a:pPr>
            <a:endParaRPr lang="en-US" b="1" dirty="0">
              <a:latin typeface="Comic Sans MS" panose="030F0702030302020204" pitchFamily="66" charset="0"/>
            </a:endParaRPr>
          </a:p>
          <a:p>
            <a:pPr>
              <a:buFont typeface="Wingdings" panose="05000000000000000000" pitchFamily="2" charset="2"/>
              <a:buChar char="q"/>
            </a:pPr>
            <a:r>
              <a:rPr lang="en-US" dirty="0">
                <a:latin typeface="Comic Sans MS" panose="030F0702030302020204" pitchFamily="66" charset="0"/>
              </a:rPr>
              <a:t>Clinical encounter at least annually</a:t>
            </a:r>
          </a:p>
          <a:p>
            <a:pPr>
              <a:buFont typeface="Wingdings" panose="05000000000000000000" pitchFamily="2" charset="2"/>
              <a:buChar char="q"/>
            </a:pPr>
            <a:r>
              <a:rPr lang="en-US">
                <a:latin typeface="Comic Sans MS" panose="030F0702030302020204" pitchFamily="66" charset="0"/>
              </a:rPr>
              <a:t>Annual </a:t>
            </a:r>
            <a:r>
              <a:rPr lang="en-US" dirty="0">
                <a:latin typeface="Comic Sans MS" panose="030F0702030302020204" pitchFamily="66" charset="0"/>
              </a:rPr>
              <a:t>screening Mammogram- 10 </a:t>
            </a:r>
            <a:r>
              <a:rPr lang="en-US" dirty="0" err="1">
                <a:latin typeface="Comic Sans MS" panose="030F0702030302020204" pitchFamily="66" charset="0"/>
              </a:rPr>
              <a:t>ys</a:t>
            </a:r>
            <a:r>
              <a:rPr lang="en-US" dirty="0">
                <a:latin typeface="Comic Sans MS" panose="030F0702030302020204" pitchFamily="66" charset="0"/>
              </a:rPr>
              <a:t> prior to youngest affected family member but at &gt; 25y. </a:t>
            </a:r>
          </a:p>
          <a:p>
            <a:pPr>
              <a:buFont typeface="Wingdings" panose="05000000000000000000" pitchFamily="2" charset="2"/>
              <a:buChar char="q"/>
            </a:pPr>
            <a:r>
              <a:rPr lang="en-US" dirty="0">
                <a:latin typeface="Comic Sans MS" panose="030F0702030302020204" pitchFamily="66" charset="0"/>
              </a:rPr>
              <a:t>Some may need screening breast MRIs</a:t>
            </a:r>
          </a:p>
          <a:p>
            <a:pPr marL="0" indent="0">
              <a:buNone/>
            </a:pPr>
            <a:endParaRPr lang="en-US" dirty="0">
              <a:latin typeface="Comic Sans MS" panose="030F0702030302020204" pitchFamily="66" charset="0"/>
            </a:endParaRPr>
          </a:p>
          <a:p>
            <a:endParaRPr lang="en-US" dirty="0"/>
          </a:p>
          <a:p>
            <a:pPr marL="0" indent="0">
              <a:buNone/>
            </a:pPr>
            <a:endParaRPr lang="en-US" dirty="0"/>
          </a:p>
        </p:txBody>
      </p:sp>
    </p:spTree>
    <p:extLst>
      <p:ext uri="{BB962C8B-B14F-4D97-AF65-F5344CB8AC3E}">
        <p14:creationId xmlns:p14="http://schemas.microsoft.com/office/powerpoint/2010/main" val="267794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latin typeface="Comic Sans MS" panose="030F0702030302020204" pitchFamily="66" charset="0"/>
              </a:rPr>
              <a:t>Who should get a screening MRI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105134"/>
              </p:ext>
            </p:extLst>
          </p:nvPr>
        </p:nvGraphicFramePr>
        <p:xfrm>
          <a:off x="457200" y="2086509"/>
          <a:ext cx="3429000" cy="3586737"/>
        </p:xfrm>
        <a:graphic>
          <a:graphicData uri="http://schemas.openxmlformats.org/drawingml/2006/table">
            <a:tbl>
              <a:tblPr/>
              <a:tblGrid>
                <a:gridCol w="3429000">
                  <a:extLst>
                    <a:ext uri="{9D8B030D-6E8A-4147-A177-3AD203B41FA5}">
                      <a16:colId xmlns:a16="http://schemas.microsoft.com/office/drawing/2014/main" xmlns="" val="20000"/>
                    </a:ext>
                  </a:extLst>
                </a:gridCol>
              </a:tblGrid>
              <a:tr h="682098">
                <a:tc>
                  <a:txBody>
                    <a:bodyPr/>
                    <a:lstStyle/>
                    <a:p>
                      <a:r>
                        <a:rPr lang="en-US" sz="2000" b="1" baseline="0" dirty="0">
                          <a:solidFill>
                            <a:srgbClr val="FF0000"/>
                          </a:solidFill>
                          <a:latin typeface="Comic Sans MS" panose="030F0702030302020204" pitchFamily="66" charset="0"/>
                        </a:rPr>
                        <a:t>Recommend Annual MRI Screening</a:t>
                      </a:r>
                    </a:p>
                  </a:txBody>
                  <a:tcPr marL="61999" marR="61999" marT="31000" marB="31000" anchor="ctr">
                    <a:lnL>
                      <a:noFill/>
                    </a:lnL>
                    <a:lnR>
                      <a:noFill/>
                    </a:lnR>
                    <a:lnT>
                      <a:noFill/>
                    </a:lnT>
                    <a:lnB>
                      <a:noFill/>
                    </a:lnB>
                  </a:tcPr>
                </a:tc>
                <a:extLst>
                  <a:ext uri="{0D108BD9-81ED-4DB2-BD59-A6C34878D82A}">
                    <a16:rowId xmlns:a16="http://schemas.microsoft.com/office/drawing/2014/main" xmlns="" val="10000"/>
                  </a:ext>
                </a:extLst>
              </a:tr>
              <a:tr h="611750">
                <a:tc>
                  <a:txBody>
                    <a:bodyPr/>
                    <a:lstStyle/>
                    <a:p>
                      <a:r>
                        <a:rPr lang="en-US" sz="2000" baseline="0" dirty="0">
                          <a:latin typeface="Comic Sans MS" panose="030F0702030302020204" pitchFamily="66" charset="0"/>
                        </a:rPr>
                        <a:t>   BRCA mutation </a:t>
                      </a:r>
                    </a:p>
                  </a:txBody>
                  <a:tcPr marL="61999" marR="61999" marT="31000" marB="31000" anchor="ctr">
                    <a:lnL>
                      <a:noFill/>
                    </a:lnL>
                    <a:lnR>
                      <a:noFill/>
                    </a:lnR>
                    <a:lnT>
                      <a:noFill/>
                    </a:lnT>
                    <a:lnB>
                      <a:noFill/>
                    </a:lnB>
                  </a:tcPr>
                </a:tc>
                <a:extLst>
                  <a:ext uri="{0D108BD9-81ED-4DB2-BD59-A6C34878D82A}">
                    <a16:rowId xmlns:a16="http://schemas.microsoft.com/office/drawing/2014/main" xmlns="" val="10001"/>
                  </a:ext>
                </a:extLst>
              </a:tr>
              <a:tr h="682098">
                <a:tc>
                  <a:txBody>
                    <a:bodyPr/>
                    <a:lstStyle/>
                    <a:p>
                      <a:r>
                        <a:rPr lang="en-US" sz="2000" baseline="0" dirty="0">
                          <a:latin typeface="Comic Sans MS" panose="030F0702030302020204" pitchFamily="66" charset="0"/>
                        </a:rPr>
                        <a:t>   First-degree relative of </a:t>
                      </a:r>
                      <a:r>
                        <a:rPr lang="en-US" sz="2000" i="1" baseline="0" dirty="0">
                          <a:latin typeface="Comic Sans MS" panose="030F0702030302020204" pitchFamily="66" charset="0"/>
                        </a:rPr>
                        <a:t>BRCA</a:t>
                      </a:r>
                      <a:r>
                        <a:rPr lang="en-US" sz="2000" baseline="0" dirty="0">
                          <a:latin typeface="Comic Sans MS" panose="030F0702030302020204" pitchFamily="66" charset="0"/>
                        </a:rPr>
                        <a:t> carrier</a:t>
                      </a:r>
                    </a:p>
                  </a:txBody>
                  <a:tcPr marL="61999" marR="61999" marT="31000" marB="31000" anchor="ctr">
                    <a:lnL>
                      <a:noFill/>
                    </a:lnL>
                    <a:lnR>
                      <a:noFill/>
                    </a:lnR>
                    <a:lnT>
                      <a:noFill/>
                    </a:lnT>
                    <a:lnB>
                      <a:noFill/>
                    </a:lnB>
                  </a:tcPr>
                </a:tc>
                <a:extLst>
                  <a:ext uri="{0D108BD9-81ED-4DB2-BD59-A6C34878D82A}">
                    <a16:rowId xmlns:a16="http://schemas.microsoft.com/office/drawing/2014/main" xmlns="" val="10002"/>
                  </a:ext>
                </a:extLst>
              </a:tr>
              <a:tr h="1610791">
                <a:tc>
                  <a:txBody>
                    <a:bodyPr/>
                    <a:lstStyle/>
                    <a:p>
                      <a:r>
                        <a:rPr lang="en-US" sz="2000" baseline="0" dirty="0">
                          <a:latin typeface="Comic Sans MS" panose="030F0702030302020204" pitchFamily="66" charset="0"/>
                        </a:rPr>
                        <a:t>   Lifetime risk ∼20–25% or greater</a:t>
                      </a:r>
                    </a:p>
                    <a:p>
                      <a:endParaRPr lang="en-US" sz="2000" baseline="0" dirty="0">
                        <a:latin typeface="Comic Sans MS" panose="030F0702030302020204" pitchFamily="66" charset="0"/>
                      </a:endParaRPr>
                    </a:p>
                    <a:p>
                      <a:r>
                        <a:rPr lang="en-US" sz="2000" baseline="0" dirty="0">
                          <a:latin typeface="Comic Sans MS" panose="030F0702030302020204" pitchFamily="66" charset="0"/>
                        </a:rPr>
                        <a:t>   Radiation prior to age 30 </a:t>
                      </a:r>
                    </a:p>
                    <a:p>
                      <a:endParaRPr lang="en-US" sz="2000" baseline="0" dirty="0">
                        <a:latin typeface="Comic Sans MS" panose="030F0702030302020204" pitchFamily="66" charset="0"/>
                      </a:endParaRPr>
                    </a:p>
                  </a:txBody>
                  <a:tcPr marL="61999" marR="61999" marT="31000" marB="31000" anchor="ctr">
                    <a:lnL>
                      <a:noFill/>
                    </a:lnL>
                    <a:lnR>
                      <a:noFill/>
                    </a:lnR>
                    <a:lnT>
                      <a:noFill/>
                    </a:lnT>
                    <a:lnB>
                      <a:noFill/>
                    </a:lnB>
                  </a:tcPr>
                </a:tc>
                <a:extLst>
                  <a:ext uri="{0D108BD9-81ED-4DB2-BD59-A6C34878D82A}">
                    <a16:rowId xmlns:a16="http://schemas.microsoft.com/office/drawing/2014/main" xmlns="" val="10003"/>
                  </a:ext>
                </a:extLst>
              </a:tr>
            </a:tbl>
          </a:graphicData>
        </a:graphic>
      </p:graphicFrame>
      <p:pic>
        <p:nvPicPr>
          <p:cNvPr id="2050" name="Picture 2" descr="http://i2.wp.com/www.ladycarehealth.com/wp-content/uploads/2012/07/MRI.jpg?resize=300%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3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Risk reduction in high risk patients</a:t>
            </a:r>
          </a:p>
        </p:txBody>
      </p:sp>
      <p:sp>
        <p:nvSpPr>
          <p:cNvPr id="3" name="Content Placeholder 2"/>
          <p:cNvSpPr>
            <a:spLocks noGrp="1"/>
          </p:cNvSpPr>
          <p:nvPr>
            <p:ph idx="1"/>
          </p:nvPr>
        </p:nvSpPr>
        <p:spPr>
          <a:xfrm>
            <a:off x="457200" y="1722437"/>
            <a:ext cx="8229600" cy="4525963"/>
          </a:xfrm>
        </p:spPr>
        <p:txBody>
          <a:bodyPr>
            <a:noAutofit/>
          </a:bodyPr>
          <a:lstStyle/>
          <a:p>
            <a:pPr>
              <a:buFont typeface="Wingdings" panose="05000000000000000000" pitchFamily="2" charset="2"/>
              <a:buChar char="q"/>
            </a:pPr>
            <a:r>
              <a:rPr lang="en-US" sz="2000" dirty="0">
                <a:latin typeface="Comic Sans MS" panose="030F0702030302020204" pitchFamily="66" charset="0"/>
              </a:rPr>
              <a:t>Risk reduction surgeries: In patients with a genetic mutation</a:t>
            </a:r>
          </a:p>
          <a:p>
            <a:pPr>
              <a:buFont typeface="Wingdings" panose="05000000000000000000" pitchFamily="2" charset="2"/>
              <a:buChar char="q"/>
            </a:pPr>
            <a:endParaRPr lang="en-US" sz="2000" dirty="0">
              <a:latin typeface="Comic Sans MS" panose="030F0702030302020204" pitchFamily="66" charset="0"/>
            </a:endParaRPr>
          </a:p>
          <a:p>
            <a:pPr>
              <a:buFont typeface="Wingdings" panose="05000000000000000000" pitchFamily="2" charset="2"/>
              <a:buChar char="q"/>
            </a:pPr>
            <a:r>
              <a:rPr lang="en-US" sz="2000" dirty="0">
                <a:latin typeface="Comic Sans MS" panose="030F0702030302020204" pitchFamily="66" charset="0"/>
              </a:rPr>
              <a:t>Endocrine therapy : Tamoxifen, </a:t>
            </a:r>
            <a:r>
              <a:rPr lang="en-US" sz="2000" dirty="0" err="1">
                <a:latin typeface="Comic Sans MS" panose="030F0702030302020204" pitchFamily="66" charset="0"/>
              </a:rPr>
              <a:t>raloxifene</a:t>
            </a:r>
            <a:r>
              <a:rPr lang="en-US" sz="2000" dirty="0">
                <a:latin typeface="Comic Sans MS" panose="030F0702030302020204" pitchFamily="66" charset="0"/>
              </a:rPr>
              <a:t>, or aromatase inhibitor for 5 years.</a:t>
            </a:r>
          </a:p>
          <a:p>
            <a:pPr lvl="1">
              <a:buFont typeface="Arial" panose="020B0604020202020204" pitchFamily="34" charset="0"/>
              <a:buChar char="•"/>
            </a:pPr>
            <a:r>
              <a:rPr lang="en-US" sz="2000" dirty="0">
                <a:latin typeface="Comic Sans MS" panose="030F0702030302020204" pitchFamily="66" charset="0"/>
              </a:rPr>
              <a:t>Prevents HR+ breast cancer by 50%, does not prevent HR- cancer</a:t>
            </a:r>
          </a:p>
          <a:p>
            <a:pPr lvl="1">
              <a:buFont typeface="Arial" panose="020B0604020202020204" pitchFamily="34" charset="0"/>
              <a:buChar char="•"/>
            </a:pPr>
            <a:r>
              <a:rPr lang="en-US" sz="2000" dirty="0">
                <a:latin typeface="Comic Sans MS" panose="030F0702030302020204" pitchFamily="66" charset="0"/>
              </a:rPr>
              <a:t>Most notable benefit is seen in Atypical hyperplasia</a:t>
            </a:r>
          </a:p>
          <a:p>
            <a:pPr lvl="1">
              <a:buFont typeface="Arial" panose="020B0604020202020204" pitchFamily="34" charset="0"/>
              <a:buChar char="•"/>
            </a:pPr>
            <a:r>
              <a:rPr lang="en-US" sz="2000" dirty="0">
                <a:latin typeface="Comic Sans MS" panose="030F0702030302020204" pitchFamily="66" charset="0"/>
              </a:rPr>
              <a:t>No known survival benefit. </a:t>
            </a:r>
          </a:p>
          <a:p>
            <a:pPr lvl="1">
              <a:buFont typeface="Arial" panose="020B0604020202020204" pitchFamily="34" charset="0"/>
              <a:buChar char="•"/>
            </a:pPr>
            <a:r>
              <a:rPr lang="en-US" sz="2000" dirty="0">
                <a:latin typeface="Comic Sans MS" panose="030F0702030302020204" pitchFamily="66" charset="0"/>
              </a:rPr>
              <a:t>Absolute benefit is small</a:t>
            </a:r>
          </a:p>
          <a:p>
            <a:pPr lvl="2">
              <a:buFont typeface="Wingdings" panose="05000000000000000000" pitchFamily="2" charset="2"/>
              <a:buChar char="q"/>
            </a:pPr>
            <a:endParaRPr lang="en-US" sz="2000" dirty="0">
              <a:latin typeface="Comic Sans MS" panose="030F0702030302020204" pitchFamily="66" charset="0"/>
            </a:endParaRPr>
          </a:p>
          <a:p>
            <a:pPr>
              <a:buFont typeface="Wingdings" panose="05000000000000000000" pitchFamily="2" charset="2"/>
              <a:buChar char="q"/>
            </a:pPr>
            <a:r>
              <a:rPr lang="en-US" sz="2000" dirty="0">
                <a:latin typeface="Comic Sans MS" panose="030F0702030302020204" pitchFamily="66" charset="0"/>
              </a:rPr>
              <a:t>Consider sending these patients to an oncologist for further evaluation and management.</a:t>
            </a:r>
          </a:p>
        </p:txBody>
      </p:sp>
    </p:spTree>
    <p:extLst>
      <p:ext uri="{BB962C8B-B14F-4D97-AF65-F5344CB8AC3E}">
        <p14:creationId xmlns:p14="http://schemas.microsoft.com/office/powerpoint/2010/main" val="223138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Breast cancer treatment overview</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latin typeface="Comic Sans MS" panose="030F0702030302020204" pitchFamily="66" charset="0"/>
              </a:rPr>
              <a:t>Management </a:t>
            </a:r>
          </a:p>
          <a:p>
            <a:pPr marL="0" indent="0">
              <a:buNone/>
            </a:pPr>
            <a:r>
              <a:rPr lang="en-US" dirty="0">
                <a:latin typeface="Comic Sans MS" panose="030F0702030302020204" pitchFamily="66" charset="0"/>
              </a:rPr>
              <a:t>Patient factors: Age, comorbidities, patient preferences</a:t>
            </a:r>
          </a:p>
          <a:p>
            <a:pPr marL="0" indent="0">
              <a:buNone/>
            </a:pPr>
            <a:r>
              <a:rPr lang="en-US" dirty="0">
                <a:latin typeface="Comic Sans MS" panose="030F0702030302020204" pitchFamily="66" charset="0"/>
              </a:rPr>
              <a:t>Tumor factors: Stage, receptors, biology</a:t>
            </a:r>
          </a:p>
          <a:p>
            <a:pPr marL="0" indent="0">
              <a:buNone/>
            </a:pPr>
            <a:endParaRPr lang="en-US" b="1" dirty="0">
              <a:latin typeface="Comic Sans MS" panose="030F0702030302020204" pitchFamily="66" charset="0"/>
            </a:endParaRPr>
          </a:p>
          <a:p>
            <a:pPr marL="0" indent="0">
              <a:buNone/>
            </a:pPr>
            <a:r>
              <a:rPr lang="en-US" b="1" dirty="0">
                <a:latin typeface="Comic Sans MS" panose="030F0702030302020204" pitchFamily="66" charset="0"/>
              </a:rPr>
              <a:t>Early/ Locally advanced: Stages I-III</a:t>
            </a:r>
          </a:p>
          <a:p>
            <a:pPr marL="0" indent="0">
              <a:buNone/>
            </a:pPr>
            <a:r>
              <a:rPr lang="en-US" dirty="0">
                <a:latin typeface="Comic Sans MS" panose="030F0702030302020204" pitchFamily="66" charset="0"/>
              </a:rPr>
              <a:t>Surgery</a:t>
            </a:r>
          </a:p>
          <a:p>
            <a:pPr marL="0" indent="0">
              <a:buNone/>
            </a:pPr>
            <a:r>
              <a:rPr lang="en-US" dirty="0">
                <a:latin typeface="Comic Sans MS" panose="030F0702030302020204" pitchFamily="66" charset="0"/>
              </a:rPr>
              <a:t>Chemotherapy</a:t>
            </a:r>
          </a:p>
          <a:p>
            <a:pPr marL="0" indent="0">
              <a:buNone/>
            </a:pPr>
            <a:r>
              <a:rPr lang="en-US" dirty="0">
                <a:latin typeface="Comic Sans MS" panose="030F0702030302020204" pitchFamily="66" charset="0"/>
              </a:rPr>
              <a:t>Radiation</a:t>
            </a:r>
          </a:p>
          <a:p>
            <a:pPr marL="0" indent="0">
              <a:buNone/>
            </a:pPr>
            <a:r>
              <a:rPr lang="en-US" dirty="0">
                <a:latin typeface="Comic Sans MS" panose="030F0702030302020204" pitchFamily="66" charset="0"/>
              </a:rPr>
              <a:t>Endocrine therapy</a:t>
            </a:r>
          </a:p>
          <a:p>
            <a:pPr marL="0" indent="0">
              <a:buNone/>
            </a:pPr>
            <a:endParaRPr lang="en-US"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244537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Localized breast cancer- Adjuvant chemotherapy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33909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71800"/>
            <a:ext cx="34194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15000" y="6324600"/>
            <a:ext cx="2057400" cy="246221"/>
          </a:xfrm>
          <a:prstGeom prst="rect">
            <a:avLst/>
          </a:prstGeom>
          <a:noFill/>
        </p:spPr>
        <p:txBody>
          <a:bodyPr wrap="square" rtlCol="0">
            <a:spAutoFit/>
          </a:bodyPr>
          <a:lstStyle/>
          <a:p>
            <a:r>
              <a:rPr lang="en-US" sz="1000" dirty="0"/>
              <a:t>EBCTCG Lancet 2012</a:t>
            </a:r>
          </a:p>
        </p:txBody>
      </p:sp>
    </p:spTree>
    <p:extLst>
      <p:ext uri="{BB962C8B-B14F-4D97-AF65-F5344CB8AC3E}">
        <p14:creationId xmlns:p14="http://schemas.microsoft.com/office/powerpoint/2010/main" val="166385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rPr>
              <a:t>Objectives</a:t>
            </a:r>
          </a:p>
        </p:txBody>
      </p:sp>
      <p:sp>
        <p:nvSpPr>
          <p:cNvPr id="3" name="Content Placeholder 2"/>
          <p:cNvSpPr>
            <a:spLocks noGrp="1"/>
          </p:cNvSpPr>
          <p:nvPr>
            <p:ph idx="1"/>
          </p:nvPr>
        </p:nvSpPr>
        <p:spPr>
          <a:xfrm>
            <a:off x="457200" y="1951037"/>
            <a:ext cx="8229600" cy="4525963"/>
          </a:xfrm>
        </p:spPr>
        <p:txBody>
          <a:bodyPr>
            <a:normAutofit/>
          </a:bodyPr>
          <a:lstStyle/>
          <a:p>
            <a:pPr>
              <a:buFont typeface="Wingdings" panose="05000000000000000000" pitchFamily="2" charset="2"/>
              <a:buChar char="q"/>
            </a:pPr>
            <a:r>
              <a:rPr lang="en-US" dirty="0">
                <a:latin typeface="Comic Sans MS" panose="030F0702030302020204" pitchFamily="66" charset="0"/>
              </a:rPr>
              <a:t> Risk factors </a:t>
            </a:r>
          </a:p>
          <a:p>
            <a:pPr>
              <a:buFont typeface="Wingdings" panose="05000000000000000000" pitchFamily="2" charset="2"/>
              <a:buChar char="q"/>
            </a:pPr>
            <a:r>
              <a:rPr lang="en-US" dirty="0">
                <a:latin typeface="Comic Sans MS" panose="030F0702030302020204" pitchFamily="66" charset="0"/>
              </a:rPr>
              <a:t>Screening  guidelines and controversies</a:t>
            </a:r>
          </a:p>
          <a:p>
            <a:pPr>
              <a:buFont typeface="Wingdings" panose="05000000000000000000" pitchFamily="2" charset="2"/>
              <a:buChar char="q"/>
            </a:pPr>
            <a:r>
              <a:rPr lang="en-US" dirty="0">
                <a:latin typeface="Comic Sans MS" panose="030F0702030302020204" pitchFamily="66" charset="0"/>
              </a:rPr>
              <a:t>Screening and management of patients at high risk for breast cancer</a:t>
            </a:r>
          </a:p>
          <a:p>
            <a:pPr>
              <a:buFont typeface="Wingdings" panose="05000000000000000000" pitchFamily="2" charset="2"/>
              <a:buChar char="q"/>
            </a:pPr>
            <a:r>
              <a:rPr lang="en-US" dirty="0">
                <a:latin typeface="Comic Sans MS" panose="030F0702030302020204" pitchFamily="66" charset="0"/>
              </a:rPr>
              <a:t>Updates on adjuvant systemic therapy</a:t>
            </a:r>
          </a:p>
          <a:p>
            <a:pPr>
              <a:buFont typeface="Wingdings" panose="05000000000000000000" pitchFamily="2" charset="2"/>
              <a:buChar char="q"/>
            </a:pPr>
            <a:r>
              <a:rPr lang="en-US" dirty="0">
                <a:latin typeface="Comic Sans MS" panose="030F0702030302020204" pitchFamily="66" charset="0"/>
              </a:rPr>
              <a:t>Survivorship</a:t>
            </a:r>
            <a:endParaRPr lang="en-US" dirty="0"/>
          </a:p>
        </p:txBody>
      </p:sp>
    </p:spTree>
    <p:extLst>
      <p:ext uri="{BB962C8B-B14F-4D97-AF65-F5344CB8AC3E}">
        <p14:creationId xmlns:p14="http://schemas.microsoft.com/office/powerpoint/2010/main" val="243342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Localized breast cancer: Adjuvant targeted therapy</a:t>
            </a:r>
          </a:p>
        </p:txBody>
      </p:sp>
      <p:sp>
        <p:nvSpPr>
          <p:cNvPr id="3" name="Content Placeholder 2"/>
          <p:cNvSpPr>
            <a:spLocks noGrp="1"/>
          </p:cNvSpPr>
          <p:nvPr>
            <p:ph idx="1"/>
          </p:nvPr>
        </p:nvSpPr>
        <p:spPr>
          <a:xfrm>
            <a:off x="457200" y="1676400"/>
            <a:ext cx="8229600" cy="4525963"/>
          </a:xfrm>
        </p:spPr>
        <p:txBody>
          <a:bodyPr/>
          <a:lstStyle/>
          <a:p>
            <a:r>
              <a:rPr lang="en-US" b="1" dirty="0">
                <a:latin typeface="Comic Sans MS" panose="030F0702030302020204" pitchFamily="66" charset="0"/>
              </a:rPr>
              <a:t>HER2 positive disease</a:t>
            </a:r>
          </a:p>
          <a:p>
            <a:endParaRPr lang="en-US" b="1" dirty="0">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878253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6248400"/>
            <a:ext cx="2286000" cy="261610"/>
          </a:xfrm>
          <a:prstGeom prst="rect">
            <a:avLst/>
          </a:prstGeom>
          <a:noFill/>
        </p:spPr>
        <p:txBody>
          <a:bodyPr wrap="square" rtlCol="0">
            <a:spAutoFit/>
          </a:bodyPr>
          <a:lstStyle/>
          <a:p>
            <a:r>
              <a:rPr lang="en-US" sz="1100" dirty="0">
                <a:latin typeface="Comic Sans MS" panose="030F0702030302020204" pitchFamily="66" charset="0"/>
              </a:rPr>
              <a:t>BMC cancer 2007</a:t>
            </a:r>
          </a:p>
        </p:txBody>
      </p:sp>
      <p:sp>
        <p:nvSpPr>
          <p:cNvPr id="5" name="TextBox 4"/>
          <p:cNvSpPr txBox="1"/>
          <p:nvPr/>
        </p:nvSpPr>
        <p:spPr>
          <a:xfrm>
            <a:off x="533400" y="5435025"/>
            <a:ext cx="7696200"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err="1">
                <a:latin typeface="Comic Sans MS" panose="030F0702030302020204" pitchFamily="66" charset="0"/>
              </a:rPr>
              <a:t>Traztuzumab</a:t>
            </a:r>
            <a:r>
              <a:rPr lang="en-US" sz="3200" b="1" dirty="0">
                <a:latin typeface="Comic Sans MS" panose="030F0702030302020204" pitchFamily="66" charset="0"/>
              </a:rPr>
              <a:t> given for a full year </a:t>
            </a:r>
          </a:p>
        </p:txBody>
      </p:sp>
    </p:spTree>
    <p:extLst>
      <p:ext uri="{BB962C8B-B14F-4D97-AF65-F5344CB8AC3E}">
        <p14:creationId xmlns:p14="http://schemas.microsoft.com/office/powerpoint/2010/main" val="386002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
            </a:r>
            <a:br>
              <a:rPr lang="en-US" dirty="0"/>
            </a:br>
            <a:r>
              <a:rPr lang="en-US" b="1" dirty="0">
                <a:latin typeface="Comic Sans MS" panose="030F0702030302020204" pitchFamily="66" charset="0"/>
              </a:rPr>
              <a:t> Adjuvant therapy- HER2+ updates</a:t>
            </a:r>
          </a:p>
        </p:txBody>
      </p:sp>
      <p:sp>
        <p:nvSpPr>
          <p:cNvPr id="3" name="Content Placeholder 2"/>
          <p:cNvSpPr>
            <a:spLocks noGrp="1"/>
          </p:cNvSpPr>
          <p:nvPr>
            <p:ph idx="1"/>
          </p:nvPr>
        </p:nvSpPr>
        <p:spPr>
          <a:xfrm>
            <a:off x="457200" y="1295400"/>
            <a:ext cx="8229600" cy="4525963"/>
          </a:xfrm>
        </p:spPr>
        <p:txBody>
          <a:bodyPr/>
          <a:lstStyle/>
          <a:p>
            <a:r>
              <a:rPr lang="en-US" b="1" dirty="0">
                <a:latin typeface="Comic Sans MS" panose="030F0702030302020204" pitchFamily="66" charset="0"/>
              </a:rPr>
              <a:t>Adjuvant </a:t>
            </a:r>
            <a:r>
              <a:rPr lang="en-US" b="1" dirty="0" err="1">
                <a:latin typeface="Comic Sans MS" panose="030F0702030302020204" pitchFamily="66" charset="0"/>
              </a:rPr>
              <a:t>Pertuzumab</a:t>
            </a:r>
            <a:endParaRPr lang="en-US" b="1" dirty="0">
              <a:latin typeface="Comic Sans MS" panose="030F0702030302020204" pitchFamily="66"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97519"/>
            <a:ext cx="4225323" cy="282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9200" y="6520190"/>
            <a:ext cx="5791200" cy="261610"/>
          </a:xfrm>
          <a:prstGeom prst="rect">
            <a:avLst/>
          </a:prstGeom>
          <a:noFill/>
        </p:spPr>
        <p:txBody>
          <a:bodyPr wrap="square" rtlCol="0">
            <a:spAutoFit/>
          </a:bodyPr>
          <a:lstStyle/>
          <a:p>
            <a:r>
              <a:rPr lang="en-US" sz="1100" dirty="0" err="1">
                <a:latin typeface="Comic Sans MS" panose="030F0702030302020204" pitchFamily="66" charset="0"/>
              </a:rPr>
              <a:t>Minckwitz</a:t>
            </a:r>
            <a:r>
              <a:rPr lang="en-US" sz="1100" dirty="0">
                <a:latin typeface="Comic Sans MS" panose="030F0702030302020204" pitchFamily="66" charset="0"/>
              </a:rPr>
              <a:t> et al NEJM 2017; Martin et al. Lancet </a:t>
            </a:r>
            <a:r>
              <a:rPr lang="en-US" sz="1100" dirty="0" err="1">
                <a:latin typeface="Comic Sans MS" panose="030F0702030302020204" pitchFamily="66" charset="0"/>
              </a:rPr>
              <a:t>Oncol</a:t>
            </a:r>
            <a:r>
              <a:rPr lang="en-US" sz="1100" dirty="0">
                <a:latin typeface="Comic Sans MS" panose="030F0702030302020204" pitchFamily="66" charset="0"/>
              </a:rPr>
              <a:t> 2017 </a:t>
            </a:r>
          </a:p>
        </p:txBody>
      </p:sp>
      <p:sp>
        <p:nvSpPr>
          <p:cNvPr id="6" name="TextBox 5"/>
          <p:cNvSpPr txBox="1"/>
          <p:nvPr/>
        </p:nvSpPr>
        <p:spPr>
          <a:xfrm>
            <a:off x="609600" y="5107313"/>
            <a:ext cx="82296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err="1">
                <a:latin typeface="Comic Sans MS" panose="030F0702030302020204" pitchFamily="66" charset="0"/>
              </a:rPr>
              <a:t>Neratinib</a:t>
            </a:r>
            <a:r>
              <a:rPr lang="en-US" sz="2800" b="1" dirty="0">
                <a:latin typeface="Comic Sans MS" panose="030F0702030302020204" pitchFamily="66" charset="0"/>
              </a:rPr>
              <a:t>: </a:t>
            </a:r>
          </a:p>
          <a:p>
            <a:r>
              <a:rPr lang="en-US" sz="2800" dirty="0">
                <a:latin typeface="Comic Sans MS" panose="030F0702030302020204" pitchFamily="66" charset="0"/>
              </a:rPr>
              <a:t>   Extended adjuvant therapy significantly reduced breast cancer relapses</a:t>
            </a:r>
          </a:p>
        </p:txBody>
      </p:sp>
    </p:spTree>
    <p:extLst>
      <p:ext uri="{BB962C8B-B14F-4D97-AF65-F5344CB8AC3E}">
        <p14:creationId xmlns:p14="http://schemas.microsoft.com/office/powerpoint/2010/main" val="320420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Localized disease: Adjuvant endocrine therapy</a:t>
            </a:r>
          </a:p>
        </p:txBody>
      </p:sp>
      <p:sp>
        <p:nvSpPr>
          <p:cNvPr id="3" name="Content Placeholder 2"/>
          <p:cNvSpPr>
            <a:spLocks noGrp="1"/>
          </p:cNvSpPr>
          <p:nvPr>
            <p:ph idx="1"/>
          </p:nvPr>
        </p:nvSpPr>
        <p:spPr/>
        <p:txBody>
          <a:bodyPr/>
          <a:lstStyle/>
          <a:p>
            <a:r>
              <a:rPr lang="en-US" dirty="0"/>
              <a:t>10 years of AI or Tamoxifen followed by AI</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8153399" cy="364770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779650" y="6291590"/>
            <a:ext cx="1830950" cy="261610"/>
          </a:xfrm>
          <a:prstGeom prst="rect">
            <a:avLst/>
          </a:prstGeom>
        </p:spPr>
        <p:txBody>
          <a:bodyPr wrap="none">
            <a:spAutoFit/>
          </a:bodyPr>
          <a:lstStyle/>
          <a:p>
            <a:r>
              <a:rPr lang="en-US" sz="1100" dirty="0">
                <a:latin typeface="Comic Sans MS" panose="030F0702030302020204" pitchFamily="66" charset="0"/>
              </a:rPr>
              <a:t>Davies et al. Lancet 2013</a:t>
            </a:r>
          </a:p>
        </p:txBody>
      </p:sp>
    </p:spTree>
    <p:extLst>
      <p:ext uri="{BB962C8B-B14F-4D97-AF65-F5344CB8AC3E}">
        <p14:creationId xmlns:p14="http://schemas.microsoft.com/office/powerpoint/2010/main" val="204922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51796"/>
            <a:ext cx="7391400" cy="954107"/>
          </a:xfrm>
          <a:prstGeom prst="rect">
            <a:avLst/>
          </a:prstGeom>
          <a:noFill/>
        </p:spPr>
        <p:txBody>
          <a:bodyPr wrap="square" rtlCol="0">
            <a:spAutoFit/>
          </a:bodyPr>
          <a:lstStyle/>
          <a:p>
            <a:pPr algn="ctr"/>
            <a:r>
              <a:rPr lang="en-US" sz="2800" b="1" dirty="0">
                <a:latin typeface="Comic Sans MS" panose="030F0702030302020204" pitchFamily="66" charset="0"/>
              </a:rPr>
              <a:t>Adjuvant endocrine therapy: Ovarian ablation (OFS)in high risk breast cancer</a:t>
            </a:r>
          </a:p>
        </p:txBody>
      </p:sp>
      <p:sp>
        <p:nvSpPr>
          <p:cNvPr id="5" name="TextBox 4"/>
          <p:cNvSpPr txBox="1"/>
          <p:nvPr/>
        </p:nvSpPr>
        <p:spPr>
          <a:xfrm>
            <a:off x="838200" y="2378543"/>
            <a:ext cx="7315200" cy="7679857"/>
          </a:xfrm>
          <a:prstGeom prst="rect">
            <a:avLst/>
          </a:prstGeom>
          <a:noFill/>
        </p:spPr>
        <p:txBody>
          <a:bodyPr wrap="square" rtlCol="0">
            <a:spAutoFit/>
          </a:bodyPr>
          <a:lstStyle/>
          <a:p>
            <a:pPr algn="ctr"/>
            <a:r>
              <a:rPr lang="en-US" sz="2000" b="1" dirty="0">
                <a:latin typeface="Comic Sans MS" panose="030F0702030302020204" pitchFamily="66" charset="0"/>
              </a:rPr>
              <a:t>Women  &lt; 35 of age (94% received chemotherapy)</a:t>
            </a:r>
          </a:p>
        </p:txBody>
      </p:sp>
      <p:graphicFrame>
        <p:nvGraphicFramePr>
          <p:cNvPr id="8" name="Table 7"/>
          <p:cNvGraphicFramePr>
            <a:graphicFrameLocks noGrp="1"/>
          </p:cNvGraphicFramePr>
          <p:nvPr>
            <p:extLst>
              <p:ext uri="{D42A27DB-BD31-4B8C-83A1-F6EECF244321}">
                <p14:modId xmlns:p14="http://schemas.microsoft.com/office/powerpoint/2010/main" val="3948396938"/>
              </p:ext>
            </p:extLst>
          </p:nvPr>
        </p:nvGraphicFramePr>
        <p:xfrm>
          <a:off x="838200" y="3124200"/>
          <a:ext cx="7315200" cy="2286000"/>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xmlns="" val="20000"/>
                    </a:ext>
                  </a:extLst>
                </a:gridCol>
                <a:gridCol w="4876800">
                  <a:extLst>
                    <a:ext uri="{9D8B030D-6E8A-4147-A177-3AD203B41FA5}">
                      <a16:colId xmlns:a16="http://schemas.microsoft.com/office/drawing/2014/main" xmlns="" val="20001"/>
                    </a:ext>
                  </a:extLst>
                </a:gridCol>
              </a:tblGrid>
              <a:tr h="571500">
                <a:tc>
                  <a:txBody>
                    <a:bodyPr/>
                    <a:lstStyle/>
                    <a:p>
                      <a:r>
                        <a:rPr lang="en-US" dirty="0">
                          <a:latin typeface="Comic Sans MS" panose="030F0702030302020204" pitchFamily="66" charset="0"/>
                        </a:rPr>
                        <a:t>Treatment</a:t>
                      </a:r>
                    </a:p>
                  </a:txBody>
                  <a:tcPr/>
                </a:tc>
                <a:tc>
                  <a:txBody>
                    <a:bodyPr/>
                    <a:lstStyle/>
                    <a:p>
                      <a:r>
                        <a:rPr lang="en-US" dirty="0">
                          <a:latin typeface="Comic Sans MS" panose="030F0702030302020204" pitchFamily="66" charset="0"/>
                        </a:rPr>
                        <a:t>5 year DFS (CI)</a:t>
                      </a:r>
                    </a:p>
                  </a:txBody>
                  <a:tcPr/>
                </a:tc>
                <a:extLst>
                  <a:ext uri="{0D108BD9-81ED-4DB2-BD59-A6C34878D82A}">
                    <a16:rowId xmlns:a16="http://schemas.microsoft.com/office/drawing/2014/main" xmlns="" val="10000"/>
                  </a:ext>
                </a:extLst>
              </a:tr>
              <a:tr h="571500">
                <a:tc>
                  <a:txBody>
                    <a:bodyPr/>
                    <a:lstStyle/>
                    <a:p>
                      <a:r>
                        <a:rPr lang="en-US" dirty="0">
                          <a:latin typeface="Comic Sans MS" panose="030F0702030302020204" pitchFamily="66" charset="0"/>
                        </a:rPr>
                        <a:t>Tamoxifen (T)</a:t>
                      </a:r>
                    </a:p>
                  </a:txBody>
                  <a:tcPr/>
                </a:tc>
                <a:tc>
                  <a:txBody>
                    <a:bodyPr/>
                    <a:lstStyle/>
                    <a:p>
                      <a:r>
                        <a:rPr lang="en-US" dirty="0">
                          <a:latin typeface="Comic Sans MS" panose="030F0702030302020204" pitchFamily="66" charset="0"/>
                        </a:rPr>
                        <a:t>67.7% (57.7-76)</a:t>
                      </a:r>
                    </a:p>
                  </a:txBody>
                  <a:tcPr/>
                </a:tc>
                <a:extLst>
                  <a:ext uri="{0D108BD9-81ED-4DB2-BD59-A6C34878D82A}">
                    <a16:rowId xmlns:a16="http://schemas.microsoft.com/office/drawing/2014/main" xmlns="" val="10001"/>
                  </a:ext>
                </a:extLst>
              </a:tr>
              <a:tr h="571500">
                <a:tc>
                  <a:txBody>
                    <a:bodyPr/>
                    <a:lstStyle/>
                    <a:p>
                      <a:r>
                        <a:rPr lang="en-US" dirty="0">
                          <a:latin typeface="Comic Sans MS" panose="030F0702030302020204" pitchFamily="66" charset="0"/>
                        </a:rPr>
                        <a:t>Tamoxifen</a:t>
                      </a:r>
                      <a:r>
                        <a:rPr lang="en-US" baseline="0" dirty="0">
                          <a:latin typeface="Comic Sans MS" panose="030F0702030302020204" pitchFamily="66" charset="0"/>
                        </a:rPr>
                        <a:t> </a:t>
                      </a:r>
                      <a:r>
                        <a:rPr lang="en-US" dirty="0">
                          <a:latin typeface="Comic Sans MS" panose="030F0702030302020204" pitchFamily="66" charset="0"/>
                        </a:rPr>
                        <a:t>+OFS</a:t>
                      </a:r>
                    </a:p>
                  </a:txBody>
                  <a:tcPr/>
                </a:tc>
                <a:tc>
                  <a:txBody>
                    <a:bodyPr/>
                    <a:lstStyle/>
                    <a:p>
                      <a:r>
                        <a:rPr lang="en-US" dirty="0">
                          <a:latin typeface="Comic Sans MS" panose="030F0702030302020204" pitchFamily="66" charset="0"/>
                        </a:rPr>
                        <a:t>78.9% (69.8-85.5)</a:t>
                      </a:r>
                    </a:p>
                  </a:txBody>
                  <a:tcPr/>
                </a:tc>
                <a:extLst>
                  <a:ext uri="{0D108BD9-81ED-4DB2-BD59-A6C34878D82A}">
                    <a16:rowId xmlns:a16="http://schemas.microsoft.com/office/drawing/2014/main" xmlns="" val="10002"/>
                  </a:ext>
                </a:extLst>
              </a:tr>
              <a:tr h="571500">
                <a:tc>
                  <a:txBody>
                    <a:bodyPr/>
                    <a:lstStyle/>
                    <a:p>
                      <a:r>
                        <a:rPr lang="en-US" dirty="0" err="1">
                          <a:latin typeface="Comic Sans MS" panose="030F0702030302020204" pitchFamily="66" charset="0"/>
                        </a:rPr>
                        <a:t>Exemestane</a:t>
                      </a:r>
                      <a:r>
                        <a:rPr lang="en-US" baseline="0" dirty="0">
                          <a:latin typeface="Comic Sans MS" panose="030F0702030302020204" pitchFamily="66" charset="0"/>
                        </a:rPr>
                        <a:t> </a:t>
                      </a:r>
                      <a:r>
                        <a:rPr lang="en-US" dirty="0">
                          <a:latin typeface="Comic Sans MS" panose="030F0702030302020204" pitchFamily="66" charset="0"/>
                        </a:rPr>
                        <a:t>+OFS</a:t>
                      </a:r>
                    </a:p>
                  </a:txBody>
                  <a:tcPr/>
                </a:tc>
                <a:tc>
                  <a:txBody>
                    <a:bodyPr/>
                    <a:lstStyle/>
                    <a:p>
                      <a:r>
                        <a:rPr lang="en-US" dirty="0">
                          <a:latin typeface="Comic Sans MS" panose="030F0702030302020204" pitchFamily="66" charset="0"/>
                        </a:rPr>
                        <a:t>83.4% (74.9-89.3)</a:t>
                      </a:r>
                    </a:p>
                  </a:txBody>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1257300" y="1952924"/>
            <a:ext cx="6477000" cy="369332"/>
          </a:xfrm>
          <a:prstGeom prst="rect">
            <a:avLst/>
          </a:prstGeom>
          <a:noFill/>
        </p:spPr>
        <p:txBody>
          <a:bodyPr wrap="square" rtlCol="0">
            <a:spAutoFit/>
          </a:bodyPr>
          <a:lstStyle/>
          <a:p>
            <a:r>
              <a:rPr lang="en-US" dirty="0">
                <a:latin typeface="Comic Sans MS" panose="030F0702030302020204" pitchFamily="66" charset="0"/>
              </a:rPr>
              <a:t>Role of ovarian function suppression – SOFT and TEXT</a:t>
            </a:r>
          </a:p>
        </p:txBody>
      </p:sp>
    </p:spTree>
    <p:extLst>
      <p:ext uri="{BB962C8B-B14F-4D97-AF65-F5344CB8AC3E}">
        <p14:creationId xmlns:p14="http://schemas.microsoft.com/office/powerpoint/2010/main" val="146798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omic Sans MS" panose="030F0702030302020204" pitchFamily="66" charset="0"/>
              </a:rPr>
              <a:t>Breast cancer – Long term care and survivorship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948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73" t="21975" r="15511" b="10206"/>
          <a:stretch/>
        </p:blipFill>
        <p:spPr bwMode="auto">
          <a:xfrm>
            <a:off x="160638" y="1442210"/>
            <a:ext cx="8829073" cy="495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344488" y="304800"/>
            <a:ext cx="8461375" cy="74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prstClr val="black"/>
                </a:solidFill>
                <a:latin typeface="Comic Sans MS" panose="030F0702030302020204" pitchFamily="66" charset="0"/>
              </a:rPr>
              <a:t>Estimated Numbers of US Cancer Survivors by Site</a:t>
            </a:r>
            <a:endParaRPr lang="en-US" altLang="en-US" b="1" i="1" dirty="0">
              <a:solidFill>
                <a:prstClr val="black"/>
              </a:solidFill>
              <a:latin typeface="Comic Sans MS" panose="030F0702030302020204" pitchFamily="66" charset="0"/>
            </a:endParaRPr>
          </a:p>
        </p:txBody>
      </p:sp>
      <p:sp>
        <p:nvSpPr>
          <p:cNvPr id="4" name="Oval 3"/>
          <p:cNvSpPr/>
          <p:nvPr/>
        </p:nvSpPr>
        <p:spPr>
          <a:xfrm>
            <a:off x="6807896" y="1644937"/>
            <a:ext cx="2107504" cy="7934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18359" y="1692952"/>
            <a:ext cx="2107504" cy="7934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0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Why is survivorship important?</a:t>
            </a:r>
          </a:p>
        </p:txBody>
      </p:sp>
      <p:sp>
        <p:nvSpPr>
          <p:cNvPr id="3" name="Content Placeholder 2"/>
          <p:cNvSpPr>
            <a:spLocks noGrp="1"/>
          </p:cNvSpPr>
          <p:nvPr>
            <p:ph idx="1"/>
          </p:nvPr>
        </p:nvSpPr>
        <p:spPr/>
        <p:txBody>
          <a:bodyPr>
            <a:normAutofit fontScale="92500" lnSpcReduction="20000"/>
          </a:bodyPr>
          <a:lstStyle/>
          <a:p>
            <a:r>
              <a:rPr lang="en-US" dirty="0">
                <a:latin typeface="Comic Sans MS" panose="030F0702030302020204" pitchFamily="66" charset="0"/>
              </a:rPr>
              <a:t>Annual mortality rates are decreasing- 4/10 cancer survivors had breast cancer</a:t>
            </a:r>
          </a:p>
          <a:p>
            <a:r>
              <a:rPr lang="en-US" dirty="0">
                <a:latin typeface="Comic Sans MS" panose="030F0702030302020204" pitchFamily="66" charset="0"/>
              </a:rPr>
              <a:t>61% have localized disease- 99% 5 year Relative Survival</a:t>
            </a:r>
          </a:p>
          <a:p>
            <a:r>
              <a:rPr lang="en-US" dirty="0">
                <a:latin typeface="Comic Sans MS" panose="030F0702030302020204" pitchFamily="66" charset="0"/>
              </a:rPr>
              <a:t>43% older than 65</a:t>
            </a:r>
          </a:p>
          <a:p>
            <a:r>
              <a:rPr lang="en-US" dirty="0">
                <a:latin typeface="Comic Sans MS" panose="030F0702030302020204" pitchFamily="66" charset="0"/>
              </a:rPr>
              <a:t>Must be managed with age associated comorbidities</a:t>
            </a:r>
          </a:p>
          <a:p>
            <a:r>
              <a:rPr lang="en-US" dirty="0">
                <a:latin typeface="Comic Sans MS" panose="030F0702030302020204" pitchFamily="66" charset="0"/>
              </a:rPr>
              <a:t>Studies show that Generalist follow up more cost effective and no less effective than specialist follow ups</a:t>
            </a:r>
          </a:p>
          <a:p>
            <a:endParaRPr lang="en-US" dirty="0"/>
          </a:p>
          <a:p>
            <a:pPr marL="0" indent="0">
              <a:buNone/>
            </a:pPr>
            <a:endParaRPr lang="en-US" dirty="0"/>
          </a:p>
        </p:txBody>
      </p:sp>
    </p:spTree>
    <p:extLst>
      <p:ext uri="{BB962C8B-B14F-4D97-AF65-F5344CB8AC3E}">
        <p14:creationId xmlns:p14="http://schemas.microsoft.com/office/powerpoint/2010/main" val="616325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Aspects of Long term care &amp; survivorship</a:t>
            </a:r>
          </a:p>
        </p:txBody>
      </p:sp>
      <p:sp>
        <p:nvSpPr>
          <p:cNvPr id="3" name="Content Placeholder 2"/>
          <p:cNvSpPr>
            <a:spLocks noGrp="1"/>
          </p:cNvSpPr>
          <p:nvPr>
            <p:ph idx="1"/>
          </p:nvPr>
        </p:nvSpPr>
        <p:spPr/>
        <p:txBody>
          <a:bodyPr/>
          <a:lstStyle/>
          <a:p>
            <a:r>
              <a:rPr lang="en-US" dirty="0">
                <a:latin typeface="Comic Sans MS" panose="030F0702030302020204" pitchFamily="66" charset="0"/>
              </a:rPr>
              <a:t>Surveillance for breast cancer recurrence</a:t>
            </a:r>
          </a:p>
          <a:p>
            <a:r>
              <a:rPr lang="en-US" dirty="0">
                <a:latin typeface="Comic Sans MS" panose="030F0702030302020204" pitchFamily="66" charset="0"/>
              </a:rPr>
              <a:t>Screening for second primary</a:t>
            </a:r>
          </a:p>
          <a:p>
            <a:r>
              <a:rPr lang="en-US" dirty="0">
                <a:latin typeface="Comic Sans MS" panose="030F0702030302020204" pitchFamily="66" charset="0"/>
              </a:rPr>
              <a:t>Assessment and management of physical and psychosocial long term effects of treatment</a:t>
            </a:r>
          </a:p>
          <a:p>
            <a:r>
              <a:rPr lang="en-US" dirty="0">
                <a:latin typeface="Comic Sans MS" panose="030F0702030302020204" pitchFamily="66" charset="0"/>
              </a:rPr>
              <a:t>Health promotion</a:t>
            </a:r>
          </a:p>
        </p:txBody>
      </p:sp>
    </p:spTree>
    <p:extLst>
      <p:ext uri="{BB962C8B-B14F-4D97-AF65-F5344CB8AC3E}">
        <p14:creationId xmlns:p14="http://schemas.microsoft.com/office/powerpoint/2010/main" val="100639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latin typeface="Comic Sans MS" panose="030F0702030302020204" pitchFamily="66" charset="0"/>
              </a:rPr>
              <a:t>Surveillance for breast cancer recurrence- Local recurrences</a:t>
            </a:r>
          </a:p>
        </p:txBody>
      </p:sp>
      <p:pic>
        <p:nvPicPr>
          <p:cNvPr id="3074" name="Picture 2" descr="C:\Users\rraman\Desktop\2_15_3_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5410200" cy="5250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V="1">
            <a:off x="6400800" y="4394031"/>
            <a:ext cx="2133600" cy="1015663"/>
          </a:xfrm>
          <a:prstGeom prst="rect">
            <a:avLst/>
          </a:prstGeom>
          <a:noFill/>
        </p:spPr>
        <p:txBody>
          <a:bodyPr wrap="square" rtlCol="0">
            <a:spAutoFit/>
          </a:bodyPr>
          <a:lstStyle/>
          <a:p>
            <a:r>
              <a:rPr lang="en-US" sz="2000" dirty="0">
                <a:latin typeface="Comic Sans MS" panose="030F0702030302020204" pitchFamily="66" charset="0"/>
              </a:rPr>
              <a:t>In breast </a:t>
            </a:r>
          </a:p>
          <a:p>
            <a:r>
              <a:rPr lang="en-US" sz="2000" dirty="0">
                <a:latin typeface="Comic Sans MS" panose="030F0702030302020204" pitchFamily="66" charset="0"/>
              </a:rPr>
              <a:t>Chest wall </a:t>
            </a:r>
          </a:p>
          <a:p>
            <a:r>
              <a:rPr lang="en-US" sz="2000" dirty="0">
                <a:latin typeface="Comic Sans MS" panose="030F0702030302020204" pitchFamily="66" charset="0"/>
              </a:rPr>
              <a:t>Nodal</a:t>
            </a:r>
          </a:p>
        </p:txBody>
      </p:sp>
    </p:spTree>
    <p:extLst>
      <p:ext uri="{BB962C8B-B14F-4D97-AF65-F5344CB8AC3E}">
        <p14:creationId xmlns:p14="http://schemas.microsoft.com/office/powerpoint/2010/main" val="8172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179" y="457200"/>
            <a:ext cx="8229600" cy="838200"/>
          </a:xfrm>
        </p:spPr>
        <p:txBody>
          <a:bodyPr>
            <a:noAutofit/>
          </a:bodyPr>
          <a:lstStyle/>
          <a:p>
            <a:r>
              <a:rPr lang="en-US" sz="3200" b="1" dirty="0">
                <a:latin typeface="Comic Sans MS" panose="030F0702030302020204" pitchFamily="66" charset="0"/>
              </a:rPr>
              <a:t>Surveillance for breast cancer recurrence- Distant recurrences</a:t>
            </a:r>
            <a:r>
              <a:rPr lang="en-US" sz="3200" dirty="0"/>
              <a:t/>
            </a:r>
            <a:br>
              <a:rPr lang="en-US" sz="3200" dirty="0"/>
            </a:br>
            <a:endParaRPr lang="en-US"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388" y="1676400"/>
            <a:ext cx="4442001" cy="4107657"/>
          </a:xfrm>
          <a:prstGeom prst="rect">
            <a:avLst/>
          </a:prstGeom>
          <a:noFill/>
          <a:ln w="254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49716"/>
            <a:ext cx="4267200" cy="41412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638800" y="5867400"/>
            <a:ext cx="2819400" cy="369332"/>
          </a:xfrm>
          <a:prstGeom prst="rect">
            <a:avLst/>
          </a:prstGeom>
          <a:noFill/>
        </p:spPr>
        <p:txBody>
          <a:bodyPr wrap="square" rtlCol="0">
            <a:spAutoFit/>
          </a:bodyPr>
          <a:lstStyle/>
          <a:p>
            <a:r>
              <a:rPr lang="en-US" dirty="0">
                <a:latin typeface="Comic Sans MS" panose="030F0702030302020204" pitchFamily="66" charset="0"/>
              </a:rPr>
              <a:t>Pan H et al. NEJM 2017</a:t>
            </a:r>
          </a:p>
        </p:txBody>
      </p:sp>
    </p:spTree>
    <p:extLst>
      <p:ext uri="{BB962C8B-B14F-4D97-AF65-F5344CB8AC3E}">
        <p14:creationId xmlns:p14="http://schemas.microsoft.com/office/powerpoint/2010/main" val="270272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Average risk of breast cancer</a:t>
            </a:r>
          </a:p>
        </p:txBody>
      </p:sp>
      <p:sp>
        <p:nvSpPr>
          <p:cNvPr id="3" name="Content Placeholder 2"/>
          <p:cNvSpPr>
            <a:spLocks noGrp="1"/>
          </p:cNvSpPr>
          <p:nvPr>
            <p:ph idx="1"/>
          </p:nvPr>
        </p:nvSpPr>
        <p:spPr/>
        <p:txBody>
          <a:bodyPr/>
          <a:lstStyle/>
          <a:p>
            <a:pPr marL="0" indent="0" algn="ctr">
              <a:buNone/>
            </a:pPr>
            <a:r>
              <a:rPr lang="en-US" dirty="0">
                <a:latin typeface="Comic Sans MS" panose="030F0702030302020204" pitchFamily="66" charset="0"/>
              </a:rPr>
              <a:t>Age- specific probabilities of developing invasive breast cancer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0307597"/>
              </p:ext>
            </p:extLst>
          </p:nvPr>
        </p:nvGraphicFramePr>
        <p:xfrm>
          <a:off x="1447800" y="2819400"/>
          <a:ext cx="6096000" cy="3510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en-US" sz="1800" dirty="0">
                          <a:latin typeface="Comic Sans MS" panose="030F0702030302020204" pitchFamily="66" charset="0"/>
                        </a:rPr>
                        <a:t>If current age is</a:t>
                      </a:r>
                    </a:p>
                  </a:txBody>
                  <a:tcPr/>
                </a:tc>
                <a:tc>
                  <a:txBody>
                    <a:bodyPr/>
                    <a:lstStyle/>
                    <a:p>
                      <a:r>
                        <a:rPr lang="en-US" sz="1800" dirty="0">
                          <a:latin typeface="Comic Sans MS" panose="030F0702030302020204" pitchFamily="66" charset="0"/>
                        </a:rPr>
                        <a:t>Probability of</a:t>
                      </a:r>
                      <a:r>
                        <a:rPr lang="en-US" sz="1800" baseline="0" dirty="0">
                          <a:latin typeface="Comic Sans MS" panose="030F0702030302020204" pitchFamily="66" charset="0"/>
                        </a:rPr>
                        <a:t> breast cancer in next 10 years</a:t>
                      </a:r>
                      <a:endParaRPr lang="en-US" sz="1800" dirty="0">
                        <a:latin typeface="Comic Sans MS" panose="030F0702030302020204" pitchFamily="66" charset="0"/>
                      </a:endParaRPr>
                    </a:p>
                  </a:txBody>
                  <a:tcPr/>
                </a:tc>
                <a:tc>
                  <a:txBody>
                    <a:bodyPr/>
                    <a:lstStyle/>
                    <a:p>
                      <a:r>
                        <a:rPr lang="en-US" sz="1800" dirty="0">
                          <a:latin typeface="Comic Sans MS" panose="030F0702030302020204" pitchFamily="66" charset="0"/>
                        </a:rPr>
                        <a:t>or 1 in </a:t>
                      </a:r>
                    </a:p>
                  </a:txBody>
                  <a:tcPr/>
                </a:tc>
                <a:extLst>
                  <a:ext uri="{0D108BD9-81ED-4DB2-BD59-A6C34878D82A}">
                    <a16:rowId xmlns:a16="http://schemas.microsoft.com/office/drawing/2014/main" xmlns="" val="10000"/>
                  </a:ext>
                </a:extLst>
              </a:tr>
              <a:tr h="370840">
                <a:tc>
                  <a:txBody>
                    <a:bodyPr/>
                    <a:lstStyle/>
                    <a:p>
                      <a:r>
                        <a:rPr lang="en-US" dirty="0">
                          <a:latin typeface="Comic Sans MS" panose="030F0702030302020204" pitchFamily="66" charset="0"/>
                        </a:rPr>
                        <a:t>20</a:t>
                      </a:r>
                    </a:p>
                  </a:txBody>
                  <a:tcPr/>
                </a:tc>
                <a:tc>
                  <a:txBody>
                    <a:bodyPr/>
                    <a:lstStyle/>
                    <a:p>
                      <a:r>
                        <a:rPr lang="en-US" dirty="0">
                          <a:latin typeface="Comic Sans MS" panose="030F0702030302020204" pitchFamily="66" charset="0"/>
                        </a:rPr>
                        <a:t>0.06%</a:t>
                      </a:r>
                    </a:p>
                  </a:txBody>
                  <a:tcPr/>
                </a:tc>
                <a:tc>
                  <a:txBody>
                    <a:bodyPr/>
                    <a:lstStyle/>
                    <a:p>
                      <a:r>
                        <a:rPr lang="en-US" dirty="0">
                          <a:latin typeface="Comic Sans MS" panose="030F0702030302020204" pitchFamily="66" charset="0"/>
                        </a:rPr>
                        <a:t>1,681</a:t>
                      </a:r>
                    </a:p>
                  </a:txBody>
                  <a:tcPr/>
                </a:tc>
                <a:extLst>
                  <a:ext uri="{0D108BD9-81ED-4DB2-BD59-A6C34878D82A}">
                    <a16:rowId xmlns:a16="http://schemas.microsoft.com/office/drawing/2014/main" xmlns="" val="10001"/>
                  </a:ext>
                </a:extLst>
              </a:tr>
              <a:tr h="370840">
                <a:tc>
                  <a:txBody>
                    <a:bodyPr/>
                    <a:lstStyle/>
                    <a:p>
                      <a:r>
                        <a:rPr lang="en-US" dirty="0">
                          <a:latin typeface="Comic Sans MS" panose="030F0702030302020204" pitchFamily="66" charset="0"/>
                        </a:rPr>
                        <a:t>30</a:t>
                      </a:r>
                    </a:p>
                  </a:txBody>
                  <a:tcPr/>
                </a:tc>
                <a:tc>
                  <a:txBody>
                    <a:bodyPr/>
                    <a:lstStyle/>
                    <a:p>
                      <a:r>
                        <a:rPr lang="en-US" dirty="0">
                          <a:latin typeface="Comic Sans MS" panose="030F0702030302020204" pitchFamily="66" charset="0"/>
                        </a:rPr>
                        <a:t>0.43%</a:t>
                      </a:r>
                    </a:p>
                  </a:txBody>
                  <a:tcPr/>
                </a:tc>
                <a:tc>
                  <a:txBody>
                    <a:bodyPr/>
                    <a:lstStyle/>
                    <a:p>
                      <a:r>
                        <a:rPr lang="en-US" dirty="0">
                          <a:latin typeface="Comic Sans MS" panose="030F0702030302020204" pitchFamily="66" charset="0"/>
                        </a:rPr>
                        <a:t>232</a:t>
                      </a:r>
                    </a:p>
                  </a:txBody>
                  <a:tcPr/>
                </a:tc>
                <a:extLst>
                  <a:ext uri="{0D108BD9-81ED-4DB2-BD59-A6C34878D82A}">
                    <a16:rowId xmlns:a16="http://schemas.microsoft.com/office/drawing/2014/main" xmlns="" val="10002"/>
                  </a:ext>
                </a:extLst>
              </a:tr>
              <a:tr h="370840">
                <a:tc>
                  <a:txBody>
                    <a:bodyPr/>
                    <a:lstStyle/>
                    <a:p>
                      <a:r>
                        <a:rPr lang="en-US" dirty="0">
                          <a:latin typeface="Comic Sans MS" panose="030F0702030302020204" pitchFamily="66" charset="0"/>
                        </a:rPr>
                        <a:t>40</a:t>
                      </a:r>
                    </a:p>
                  </a:txBody>
                  <a:tcPr/>
                </a:tc>
                <a:tc>
                  <a:txBody>
                    <a:bodyPr/>
                    <a:lstStyle/>
                    <a:p>
                      <a:r>
                        <a:rPr lang="en-US" dirty="0">
                          <a:latin typeface="Comic Sans MS" panose="030F0702030302020204" pitchFamily="66" charset="0"/>
                        </a:rPr>
                        <a:t>1.45%</a:t>
                      </a:r>
                    </a:p>
                  </a:txBody>
                  <a:tcPr/>
                </a:tc>
                <a:tc>
                  <a:txBody>
                    <a:bodyPr/>
                    <a:lstStyle/>
                    <a:p>
                      <a:r>
                        <a:rPr lang="en-US" dirty="0">
                          <a:latin typeface="Comic Sans MS" panose="030F0702030302020204" pitchFamily="66" charset="0"/>
                        </a:rPr>
                        <a:t>69</a:t>
                      </a:r>
                    </a:p>
                  </a:txBody>
                  <a:tcPr/>
                </a:tc>
                <a:extLst>
                  <a:ext uri="{0D108BD9-81ED-4DB2-BD59-A6C34878D82A}">
                    <a16:rowId xmlns:a16="http://schemas.microsoft.com/office/drawing/2014/main" xmlns="" val="10003"/>
                  </a:ext>
                </a:extLst>
              </a:tr>
              <a:tr h="370840">
                <a:tc>
                  <a:txBody>
                    <a:bodyPr/>
                    <a:lstStyle/>
                    <a:p>
                      <a:r>
                        <a:rPr lang="en-US" dirty="0">
                          <a:latin typeface="Comic Sans MS" panose="030F0702030302020204" pitchFamily="66" charset="0"/>
                        </a:rPr>
                        <a:t>50</a:t>
                      </a:r>
                    </a:p>
                  </a:txBody>
                  <a:tcPr/>
                </a:tc>
                <a:tc>
                  <a:txBody>
                    <a:bodyPr/>
                    <a:lstStyle/>
                    <a:p>
                      <a:r>
                        <a:rPr lang="en-US" dirty="0">
                          <a:latin typeface="Comic Sans MS" panose="030F0702030302020204" pitchFamily="66" charset="0"/>
                        </a:rPr>
                        <a:t>2.38%</a:t>
                      </a:r>
                    </a:p>
                  </a:txBody>
                  <a:tcPr/>
                </a:tc>
                <a:tc>
                  <a:txBody>
                    <a:bodyPr/>
                    <a:lstStyle/>
                    <a:p>
                      <a:r>
                        <a:rPr lang="en-US" dirty="0">
                          <a:latin typeface="Comic Sans MS" panose="030F0702030302020204" pitchFamily="66" charset="0"/>
                        </a:rPr>
                        <a:t>42</a:t>
                      </a:r>
                    </a:p>
                  </a:txBody>
                  <a:tcPr/>
                </a:tc>
                <a:extLst>
                  <a:ext uri="{0D108BD9-81ED-4DB2-BD59-A6C34878D82A}">
                    <a16:rowId xmlns:a16="http://schemas.microsoft.com/office/drawing/2014/main" xmlns="" val="10004"/>
                  </a:ext>
                </a:extLst>
              </a:tr>
              <a:tr h="370840">
                <a:tc>
                  <a:txBody>
                    <a:bodyPr/>
                    <a:lstStyle/>
                    <a:p>
                      <a:r>
                        <a:rPr lang="en-US" dirty="0">
                          <a:latin typeface="Comic Sans MS" panose="030F0702030302020204" pitchFamily="66" charset="0"/>
                        </a:rPr>
                        <a:t>60</a:t>
                      </a:r>
                    </a:p>
                  </a:txBody>
                  <a:tcPr/>
                </a:tc>
                <a:tc>
                  <a:txBody>
                    <a:bodyPr/>
                    <a:lstStyle/>
                    <a:p>
                      <a:r>
                        <a:rPr lang="en-US" dirty="0">
                          <a:latin typeface="Comic Sans MS" panose="030F0702030302020204" pitchFamily="66" charset="0"/>
                        </a:rPr>
                        <a:t>3.45%</a:t>
                      </a:r>
                    </a:p>
                  </a:txBody>
                  <a:tcPr/>
                </a:tc>
                <a:tc>
                  <a:txBody>
                    <a:bodyPr/>
                    <a:lstStyle/>
                    <a:p>
                      <a:r>
                        <a:rPr lang="en-US" dirty="0">
                          <a:latin typeface="Comic Sans MS" panose="030F0702030302020204" pitchFamily="66" charset="0"/>
                        </a:rPr>
                        <a:t>29</a:t>
                      </a:r>
                    </a:p>
                  </a:txBody>
                  <a:tcPr/>
                </a:tc>
                <a:extLst>
                  <a:ext uri="{0D108BD9-81ED-4DB2-BD59-A6C34878D82A}">
                    <a16:rowId xmlns:a16="http://schemas.microsoft.com/office/drawing/2014/main" xmlns="" val="10005"/>
                  </a:ext>
                </a:extLst>
              </a:tr>
              <a:tr h="370840">
                <a:tc>
                  <a:txBody>
                    <a:bodyPr/>
                    <a:lstStyle/>
                    <a:p>
                      <a:r>
                        <a:rPr lang="en-US" dirty="0">
                          <a:latin typeface="Comic Sans MS" panose="030F0702030302020204" pitchFamily="66" charset="0"/>
                        </a:rPr>
                        <a:t>70</a:t>
                      </a:r>
                    </a:p>
                  </a:txBody>
                  <a:tcPr/>
                </a:tc>
                <a:tc>
                  <a:txBody>
                    <a:bodyPr/>
                    <a:lstStyle/>
                    <a:p>
                      <a:r>
                        <a:rPr lang="en-US" dirty="0">
                          <a:latin typeface="Comic Sans MS" panose="030F0702030302020204" pitchFamily="66" charset="0"/>
                        </a:rPr>
                        <a:t>3.74%</a:t>
                      </a:r>
                    </a:p>
                  </a:txBody>
                  <a:tcPr/>
                </a:tc>
                <a:tc>
                  <a:txBody>
                    <a:bodyPr/>
                    <a:lstStyle/>
                    <a:p>
                      <a:r>
                        <a:rPr lang="en-US" dirty="0">
                          <a:latin typeface="Comic Sans MS" panose="030F0702030302020204" pitchFamily="66" charset="0"/>
                        </a:rPr>
                        <a:t>27</a:t>
                      </a:r>
                    </a:p>
                  </a:txBody>
                  <a:tcPr/>
                </a:tc>
                <a:extLst>
                  <a:ext uri="{0D108BD9-81ED-4DB2-BD59-A6C34878D82A}">
                    <a16:rowId xmlns:a16="http://schemas.microsoft.com/office/drawing/2014/main" xmlns="" val="10006"/>
                  </a:ext>
                </a:extLst>
              </a:tr>
              <a:tr h="370840">
                <a:tc>
                  <a:txBody>
                    <a:bodyPr/>
                    <a:lstStyle/>
                    <a:p>
                      <a:r>
                        <a:rPr lang="en-US" b="1" dirty="0">
                          <a:solidFill>
                            <a:schemeClr val="tx1"/>
                          </a:solidFill>
                          <a:latin typeface="Comic Sans MS" panose="030F0702030302020204" pitchFamily="66" charset="0"/>
                        </a:rPr>
                        <a:t>Lifetime risk</a:t>
                      </a:r>
                    </a:p>
                  </a:txBody>
                  <a:tcPr>
                    <a:solidFill>
                      <a:schemeClr val="tx2">
                        <a:lumMod val="60000"/>
                        <a:lumOff val="40000"/>
                      </a:schemeClr>
                    </a:solidFill>
                  </a:tcPr>
                </a:tc>
                <a:tc>
                  <a:txBody>
                    <a:bodyPr/>
                    <a:lstStyle/>
                    <a:p>
                      <a:r>
                        <a:rPr lang="en-US" b="1" dirty="0">
                          <a:solidFill>
                            <a:schemeClr val="tx1"/>
                          </a:solidFill>
                          <a:latin typeface="Comic Sans MS" panose="030F0702030302020204" pitchFamily="66" charset="0"/>
                        </a:rPr>
                        <a:t>12.15%</a:t>
                      </a:r>
                    </a:p>
                  </a:txBody>
                  <a:tcPr>
                    <a:solidFill>
                      <a:schemeClr val="tx2">
                        <a:lumMod val="60000"/>
                        <a:lumOff val="40000"/>
                      </a:schemeClr>
                    </a:solidFill>
                  </a:tcPr>
                </a:tc>
                <a:tc>
                  <a:txBody>
                    <a:bodyPr/>
                    <a:lstStyle/>
                    <a:p>
                      <a:r>
                        <a:rPr lang="en-US" b="1" dirty="0">
                          <a:solidFill>
                            <a:schemeClr val="tx1"/>
                          </a:solidFill>
                          <a:latin typeface="Comic Sans MS" panose="030F0702030302020204" pitchFamily="66" charset="0"/>
                        </a:rPr>
                        <a:t>8</a:t>
                      </a:r>
                    </a:p>
                  </a:txBody>
                  <a:tcPr>
                    <a:solidFill>
                      <a:schemeClr val="tx2">
                        <a:lumMod val="60000"/>
                        <a:lumOff val="40000"/>
                      </a:schemeClr>
                    </a:solidFill>
                  </a:tcPr>
                </a:tc>
                <a:extLst>
                  <a:ext uri="{0D108BD9-81ED-4DB2-BD59-A6C34878D82A}">
                    <a16:rowId xmlns:a16="http://schemas.microsoft.com/office/drawing/2014/main" xmlns="" val="10007"/>
                  </a:ext>
                </a:extLst>
              </a:tr>
            </a:tbl>
          </a:graphicData>
        </a:graphic>
      </p:graphicFrame>
      <p:sp>
        <p:nvSpPr>
          <p:cNvPr id="5" name="TextBox 4"/>
          <p:cNvSpPr txBox="1"/>
          <p:nvPr/>
        </p:nvSpPr>
        <p:spPr>
          <a:xfrm>
            <a:off x="5105400" y="6581001"/>
            <a:ext cx="4724400" cy="276999"/>
          </a:xfrm>
          <a:prstGeom prst="rect">
            <a:avLst/>
          </a:prstGeom>
          <a:noFill/>
        </p:spPr>
        <p:txBody>
          <a:bodyPr wrap="square" rtlCol="0">
            <a:spAutoFit/>
          </a:bodyPr>
          <a:lstStyle/>
          <a:p>
            <a:r>
              <a:rPr lang="en-US" sz="1200" dirty="0">
                <a:latin typeface="Comic Sans MS" panose="030F0702030302020204" pitchFamily="66" charset="0"/>
              </a:rPr>
              <a:t>Breast cancer facts and figures 2011-2012</a:t>
            </a:r>
          </a:p>
        </p:txBody>
      </p:sp>
    </p:spTree>
    <p:extLst>
      <p:ext uri="{BB962C8B-B14F-4D97-AF65-F5344CB8AC3E}">
        <p14:creationId xmlns:p14="http://schemas.microsoft.com/office/powerpoint/2010/main" val="136621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a:t/>
            </a:r>
            <a:br>
              <a:rPr lang="en-US" sz="3600" dirty="0"/>
            </a:br>
            <a:r>
              <a:rPr lang="en-US" sz="3600" dirty="0"/>
              <a:t/>
            </a:r>
            <a:br>
              <a:rPr lang="en-US" sz="3600" dirty="0"/>
            </a:br>
            <a:r>
              <a:rPr lang="en-US" sz="3600" b="1" dirty="0">
                <a:latin typeface="Comic Sans MS" panose="030F0702030302020204" pitchFamily="66" charset="0"/>
              </a:rPr>
              <a:t>Surveillance for recurrence: ACS and NCCN guidelines</a:t>
            </a:r>
            <a:r>
              <a:rPr lang="en-US" b="1" dirty="0">
                <a:latin typeface="Comic Sans MS" panose="030F0702030302020204" pitchFamily="66" charset="0"/>
              </a:rPr>
              <a:t/>
            </a:r>
            <a:br>
              <a:rPr lang="en-US" b="1" dirty="0">
                <a:latin typeface="Comic Sans MS" panose="030F0702030302020204" pitchFamily="66" charset="0"/>
              </a:rPr>
            </a:br>
            <a:endParaRPr lang="en-US" b="1" dirty="0">
              <a:latin typeface="Comic Sans MS" panose="030F0702030302020204" pitchFamily="66"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5217" y="1371600"/>
            <a:ext cx="786976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676400"/>
            <a:ext cx="7772400" cy="147732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en-US" b="1" dirty="0">
                <a:latin typeface="Comic Sans MS" panose="030F0702030302020204" pitchFamily="66" charset="0"/>
              </a:rPr>
              <a:t>Detailed H and P 1-4 times a year x 5 years, annually thereafter</a:t>
            </a:r>
          </a:p>
          <a:p>
            <a:pPr marL="285750" indent="-285750">
              <a:buFont typeface="Wingdings" panose="05000000000000000000" pitchFamily="2" charset="2"/>
              <a:buChar char="§"/>
            </a:pPr>
            <a:r>
              <a:rPr lang="en-US" b="1" dirty="0">
                <a:latin typeface="Comic Sans MS" panose="030F0702030302020204" pitchFamily="66" charset="0"/>
              </a:rPr>
              <a:t>Bilateral annual mammogram</a:t>
            </a:r>
          </a:p>
          <a:p>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5285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200" b="1" dirty="0">
                <a:latin typeface="Comic Sans MS" panose="030F0702030302020204" pitchFamily="66" charset="0"/>
              </a:rPr>
              <a:t>Screening for second primary cancers</a:t>
            </a:r>
          </a:p>
        </p:txBody>
      </p:sp>
      <p:sp>
        <p:nvSpPr>
          <p:cNvPr id="3" name="Content Placeholder 2"/>
          <p:cNvSpPr>
            <a:spLocks noGrp="1"/>
          </p:cNvSpPr>
          <p:nvPr>
            <p:ph idx="1"/>
          </p:nvPr>
        </p:nvSpPr>
        <p:spPr>
          <a:xfrm>
            <a:off x="457200" y="914400"/>
            <a:ext cx="8229600" cy="4525963"/>
          </a:xfrm>
        </p:spPr>
        <p:txBody>
          <a:bodyPr>
            <a:normAutofit fontScale="25000" lnSpcReduction="20000"/>
          </a:bodyPr>
          <a:lstStyle/>
          <a:p>
            <a:pPr marL="0" indent="0">
              <a:buNone/>
            </a:pPr>
            <a:r>
              <a:rPr lang="en-US" sz="8000" b="1" dirty="0">
                <a:latin typeface="Comic Sans MS" panose="030F0702030302020204" pitchFamily="66" charset="0"/>
              </a:rPr>
              <a:t>Second primary breast cancer</a:t>
            </a:r>
          </a:p>
          <a:p>
            <a:endParaRPr lang="en-US" sz="8000" dirty="0">
              <a:latin typeface="Comic Sans MS" panose="030F0702030302020204" pitchFamily="66" charset="0"/>
            </a:endParaRPr>
          </a:p>
          <a:p>
            <a:pPr>
              <a:buFont typeface="Wingdings" panose="05000000000000000000" pitchFamily="2" charset="2"/>
              <a:buChar char="q"/>
            </a:pPr>
            <a:r>
              <a:rPr lang="en-US" sz="8000" dirty="0">
                <a:latin typeface="Comic Sans MS" panose="030F0702030302020204" pitchFamily="66" charset="0"/>
              </a:rPr>
              <a:t>R</a:t>
            </a:r>
            <a:r>
              <a:rPr lang="en-US" sz="8000" dirty="0">
                <a:effectLst/>
                <a:latin typeface="Comic Sans MS" panose="030F0702030302020204" pitchFamily="66" charset="0"/>
              </a:rPr>
              <a:t>isk of a second breast cancer is between 0.5 and 1.0 percent per year </a:t>
            </a:r>
          </a:p>
          <a:p>
            <a:pPr marL="0" indent="0">
              <a:buNone/>
            </a:pPr>
            <a:endParaRPr lang="en-US" sz="8000" dirty="0">
              <a:latin typeface="Comic Sans MS" panose="030F0702030302020204" pitchFamily="66" charset="0"/>
            </a:endParaRPr>
          </a:p>
          <a:p>
            <a:pPr marL="0" indent="0">
              <a:buNone/>
            </a:pPr>
            <a:endParaRPr lang="en-US" sz="8000" dirty="0"/>
          </a:p>
          <a:p>
            <a:pPr marL="0" indent="0">
              <a:buNone/>
            </a:pPr>
            <a:r>
              <a:rPr lang="en-US" sz="8000" b="1" dirty="0">
                <a:latin typeface="Comic Sans MS" panose="030F0702030302020204" pitchFamily="66" charset="0"/>
              </a:rPr>
              <a:t>Gynecologic cancers on SERM</a:t>
            </a:r>
          </a:p>
          <a:p>
            <a:pPr marL="0" indent="0">
              <a:buNone/>
            </a:pPr>
            <a:endParaRPr lang="en-US" sz="8000" b="1" dirty="0">
              <a:latin typeface="Comic Sans MS" panose="030F0702030302020204" pitchFamily="66" charset="0"/>
            </a:endParaRPr>
          </a:p>
          <a:p>
            <a:pPr>
              <a:buFont typeface="Wingdings" panose="05000000000000000000" pitchFamily="2" charset="2"/>
              <a:buChar char="q"/>
            </a:pPr>
            <a:r>
              <a:rPr lang="en-US" sz="8000" dirty="0">
                <a:latin typeface="Comic Sans MS" panose="030F0702030302020204" pitchFamily="66" charset="0"/>
              </a:rPr>
              <a:t>Extended</a:t>
            </a:r>
            <a:r>
              <a:rPr lang="en-US" sz="8000" b="1" dirty="0">
                <a:latin typeface="Comic Sans MS" panose="030F0702030302020204" pitchFamily="66" charset="0"/>
              </a:rPr>
              <a:t> </a:t>
            </a:r>
            <a:r>
              <a:rPr lang="en-US" sz="8000" dirty="0">
                <a:effectLst/>
                <a:latin typeface="Comic Sans MS" panose="030F0702030302020204" pitchFamily="66" charset="0"/>
              </a:rPr>
              <a:t>tamoxifen</a:t>
            </a:r>
            <a:r>
              <a:rPr lang="en-US" sz="8000" dirty="0">
                <a:latin typeface="Comic Sans MS" panose="030F0702030302020204" pitchFamily="66" charset="0"/>
              </a:rPr>
              <a:t> doubles the risk of and mortality from </a:t>
            </a:r>
            <a:r>
              <a:rPr lang="en-US" sz="8000" dirty="0">
                <a:effectLst/>
                <a:latin typeface="Comic Sans MS" panose="030F0702030302020204" pitchFamily="66" charset="0"/>
              </a:rPr>
              <a:t>endometrial cancer  </a:t>
            </a:r>
          </a:p>
          <a:p>
            <a:pPr marL="0" indent="0">
              <a:buNone/>
            </a:pPr>
            <a:r>
              <a:rPr lang="en-US" sz="8000" dirty="0">
                <a:latin typeface="Comic Sans MS" panose="030F0702030302020204" pitchFamily="66" charset="0"/>
              </a:rPr>
              <a:t>    </a:t>
            </a:r>
            <a:r>
              <a:rPr lang="en-US" sz="8000" dirty="0">
                <a:effectLst/>
                <a:latin typeface="Comic Sans MS" panose="030F0702030302020204" pitchFamily="66" charset="0"/>
              </a:rPr>
              <a:t>3.1 versus 1.6 percent</a:t>
            </a:r>
          </a:p>
          <a:p>
            <a:pPr marL="0" indent="0">
              <a:buNone/>
            </a:pPr>
            <a:r>
              <a:rPr lang="en-US" sz="8000" dirty="0">
                <a:effectLst/>
                <a:latin typeface="Comic Sans MS" panose="030F0702030302020204" pitchFamily="66" charset="0"/>
              </a:rPr>
              <a:t>    0.4 versus 0.2 percent respectively</a:t>
            </a:r>
          </a:p>
          <a:p>
            <a:pPr marL="0" indent="0">
              <a:buNone/>
            </a:pPr>
            <a:endParaRPr lang="en-US" sz="8000" dirty="0">
              <a:effectLst/>
              <a:latin typeface="Comic Sans MS" panose="030F0702030302020204" pitchFamily="66" charset="0"/>
            </a:endParaRPr>
          </a:p>
          <a:p>
            <a:pPr>
              <a:buFont typeface="Wingdings" panose="05000000000000000000" pitchFamily="2" charset="2"/>
              <a:buChar char="q"/>
            </a:pPr>
            <a:r>
              <a:rPr lang="en-US" sz="8000" dirty="0">
                <a:latin typeface="Comic Sans MS" panose="030F0702030302020204" pitchFamily="66" charset="0"/>
              </a:rPr>
              <a:t>Annual gynecologic exams</a:t>
            </a:r>
          </a:p>
          <a:p>
            <a:pPr marL="0" indent="0">
              <a:buNone/>
            </a:pPr>
            <a:endParaRPr lang="en-US" sz="8000" b="1" dirty="0"/>
          </a:p>
          <a:p>
            <a:endParaRPr lang="en-US" dirty="0"/>
          </a:p>
        </p:txBody>
      </p:sp>
    </p:spTree>
    <p:extLst>
      <p:ext uri="{BB962C8B-B14F-4D97-AF65-F5344CB8AC3E}">
        <p14:creationId xmlns:p14="http://schemas.microsoft.com/office/powerpoint/2010/main" val="145314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omic Sans MS" panose="030F0702030302020204" pitchFamily="66" charset="0"/>
              </a:rPr>
              <a:t>Other second primaries </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q"/>
            </a:pPr>
            <a:r>
              <a:rPr lang="en-US" b="1" dirty="0">
                <a:latin typeface="Comic Sans MS" panose="030F0702030302020204" pitchFamily="66" charset="0"/>
              </a:rPr>
              <a:t>Genetic susceptibilities</a:t>
            </a:r>
          </a:p>
          <a:p>
            <a:pPr>
              <a:buFont typeface="Wingdings" panose="05000000000000000000" pitchFamily="2" charset="2"/>
              <a:buChar char="q"/>
            </a:pPr>
            <a:endParaRPr lang="en-US" b="1" dirty="0">
              <a:latin typeface="Comic Sans MS" panose="030F0702030302020204" pitchFamily="66" charset="0"/>
            </a:endParaRPr>
          </a:p>
          <a:p>
            <a:pPr>
              <a:buFont typeface="Wingdings" panose="05000000000000000000" pitchFamily="2" charset="2"/>
              <a:buChar char="q"/>
            </a:pPr>
            <a:r>
              <a:rPr lang="en-US" b="1" dirty="0">
                <a:latin typeface="Comic Sans MS" panose="030F0702030302020204" pitchFamily="66" charset="0"/>
              </a:rPr>
              <a:t>Shared exposures</a:t>
            </a:r>
          </a:p>
          <a:p>
            <a:pPr>
              <a:buFont typeface="Wingdings" panose="05000000000000000000" pitchFamily="2" charset="2"/>
              <a:buChar char="q"/>
            </a:pPr>
            <a:endParaRPr lang="en-US" b="1" dirty="0">
              <a:latin typeface="Comic Sans MS" panose="030F0702030302020204" pitchFamily="66" charset="0"/>
            </a:endParaRPr>
          </a:p>
          <a:p>
            <a:pPr>
              <a:buFont typeface="Wingdings" panose="05000000000000000000" pitchFamily="2" charset="2"/>
              <a:buChar char="q"/>
            </a:pPr>
            <a:r>
              <a:rPr lang="en-US" b="1" dirty="0">
                <a:latin typeface="Comic Sans MS" panose="030F0702030302020204" pitchFamily="66" charset="0"/>
              </a:rPr>
              <a:t>Treatment adverse effects</a:t>
            </a:r>
          </a:p>
          <a:p>
            <a:pPr marL="0" indent="0">
              <a:buNone/>
            </a:pPr>
            <a:endParaRPr lang="en-US" b="1" dirty="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endParaRPr lang="en-US" b="1" dirty="0">
              <a:latin typeface="Comic Sans MS" panose="030F0702030302020204" pitchFamily="66" charset="0"/>
            </a:endParaRPr>
          </a:p>
          <a:p>
            <a:r>
              <a:rPr lang="en-US" sz="2400" dirty="0">
                <a:latin typeface="Comic Sans MS" panose="030F0702030302020204" pitchFamily="66" charset="0"/>
              </a:rPr>
              <a:t> Radiation: Sarcomas of the breast, shoulder, lung cancer</a:t>
            </a:r>
          </a:p>
          <a:p>
            <a:pPr marL="0" indent="0">
              <a:buNone/>
            </a:pPr>
            <a:r>
              <a:rPr lang="en-US" sz="2400" dirty="0">
                <a:latin typeface="Comic Sans MS" panose="030F0702030302020204" pitchFamily="66" charset="0"/>
              </a:rPr>
              <a:t>     Surgery: Silicone Implant -</a:t>
            </a:r>
            <a:r>
              <a:rPr lang="en-US" sz="2400" dirty="0">
                <a:effectLst/>
                <a:latin typeface="Comic Sans MS" panose="030F0702030302020204" pitchFamily="66" charset="0"/>
              </a:rPr>
              <a:t>anaplastic large cell lymphoma          </a:t>
            </a:r>
          </a:p>
          <a:p>
            <a:pPr marL="0" indent="0">
              <a:buNone/>
            </a:pPr>
            <a:r>
              <a:rPr lang="en-US" sz="2400" dirty="0">
                <a:latin typeface="Comic Sans MS" panose="030F0702030302020204" pitchFamily="66" charset="0"/>
              </a:rPr>
              <a:t>     Chemotherapy: MDS, Leukemia</a:t>
            </a:r>
          </a:p>
          <a:p>
            <a:pPr marL="0" indent="0">
              <a:buNone/>
            </a:pPr>
            <a:endParaRPr lang="en-US" sz="2400" dirty="0">
              <a:latin typeface="Comic Sans MS" panose="030F0702030302020204" pitchFamily="66" charset="0"/>
            </a:endParaRPr>
          </a:p>
          <a:p>
            <a:r>
              <a:rPr lang="en-US" sz="2400" dirty="0">
                <a:latin typeface="Comic Sans MS" panose="030F0702030302020204" pitchFamily="66" charset="0"/>
              </a:rPr>
              <a:t>Awareness for these is a shared responsibility of the Oncologist and PCP</a:t>
            </a:r>
          </a:p>
          <a:p>
            <a:pPr marL="0" indent="0">
              <a:buNone/>
            </a:pPr>
            <a:endParaRPr lang="en-US" sz="2400" dirty="0"/>
          </a:p>
          <a:p>
            <a:pPr marL="0" indent="0">
              <a:buNone/>
            </a:pPr>
            <a:endParaRPr lang="en-US" sz="2400" dirty="0"/>
          </a:p>
        </p:txBody>
      </p:sp>
      <p:pic>
        <p:nvPicPr>
          <p:cNvPr id="4" name="Picture 3" descr="C:\Users\rraman\Desktop\Gross_imgs_br_angiosar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354899"/>
            <a:ext cx="1936315" cy="289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563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Long term adverse effects</a:t>
            </a:r>
            <a:br>
              <a:rPr lang="en-US" b="1" dirty="0">
                <a:latin typeface="Comic Sans MS" panose="030F0702030302020204" pitchFamily="66" charset="0"/>
              </a:rPr>
            </a:br>
            <a:endParaRPr lang="en-US" b="1"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US" dirty="0">
                <a:latin typeface="Comic Sans MS" panose="030F0702030302020204" pitchFamily="66" charset="0"/>
              </a:rPr>
              <a:t>Cardiotoxicity</a:t>
            </a:r>
          </a:p>
          <a:p>
            <a:r>
              <a:rPr lang="en-US" dirty="0">
                <a:latin typeface="Comic Sans MS" panose="030F0702030302020204" pitchFamily="66" charset="0"/>
              </a:rPr>
              <a:t>Vasomotor symptoms</a:t>
            </a:r>
          </a:p>
          <a:p>
            <a:r>
              <a:rPr lang="en-US" dirty="0">
                <a:latin typeface="Comic Sans MS" panose="030F0702030302020204" pitchFamily="66" charset="0"/>
              </a:rPr>
              <a:t>Bone health</a:t>
            </a:r>
          </a:p>
          <a:p>
            <a:r>
              <a:rPr lang="en-US" dirty="0">
                <a:latin typeface="Comic Sans MS" panose="030F0702030302020204" pitchFamily="66" charset="0"/>
              </a:rPr>
              <a:t>Neuropathy</a:t>
            </a:r>
          </a:p>
          <a:p>
            <a:r>
              <a:rPr lang="en-US" dirty="0">
                <a:latin typeface="Comic Sans MS" panose="030F0702030302020204" pitchFamily="66" charset="0"/>
              </a:rPr>
              <a:t>Infertility</a:t>
            </a:r>
          </a:p>
          <a:p>
            <a:r>
              <a:rPr lang="en-US" dirty="0">
                <a:latin typeface="Comic Sans MS" panose="030F0702030302020204" pitchFamily="66" charset="0"/>
              </a:rPr>
              <a:t>Fatigue</a:t>
            </a:r>
          </a:p>
          <a:p>
            <a:r>
              <a:rPr lang="en-US" dirty="0">
                <a:latin typeface="Comic Sans MS" panose="030F0702030302020204" pitchFamily="66" charset="0"/>
              </a:rPr>
              <a:t>Cognition</a:t>
            </a:r>
          </a:p>
          <a:p>
            <a:r>
              <a:rPr lang="en-US" dirty="0">
                <a:latin typeface="Comic Sans MS" panose="030F0702030302020204" pitchFamily="66" charset="0"/>
              </a:rPr>
              <a:t>Sexual health</a:t>
            </a:r>
          </a:p>
        </p:txBody>
      </p:sp>
    </p:spTree>
    <p:extLst>
      <p:ext uri="{BB962C8B-B14F-4D97-AF65-F5344CB8AC3E}">
        <p14:creationId xmlns:p14="http://schemas.microsoft.com/office/powerpoint/2010/main" val="230030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Cardiac disease following breast cancer</a:t>
            </a:r>
          </a:p>
        </p:txBody>
      </p:sp>
      <p:sp>
        <p:nvSpPr>
          <p:cNvPr id="3" name="Content Placeholder 2"/>
          <p:cNvSpPr>
            <a:spLocks noGrp="1"/>
          </p:cNvSpPr>
          <p:nvPr>
            <p:ph idx="1"/>
          </p:nvPr>
        </p:nvSpPr>
        <p:spPr>
          <a:xfrm>
            <a:off x="381000" y="1447800"/>
            <a:ext cx="8229600" cy="4525963"/>
          </a:xfrm>
        </p:spPr>
        <p:txBody>
          <a:bodyPr>
            <a:normAutofit fontScale="77500" lnSpcReduction="20000"/>
          </a:bodyPr>
          <a:lstStyle/>
          <a:p>
            <a:pPr marL="0" indent="0">
              <a:buNone/>
            </a:pPr>
            <a:r>
              <a:rPr lang="en-US" sz="2400" b="1" dirty="0">
                <a:latin typeface="Comic Sans MS" panose="030F0702030302020204" pitchFamily="66" charset="0"/>
              </a:rPr>
              <a:t>Risk</a:t>
            </a:r>
          </a:p>
          <a:p>
            <a:pPr>
              <a:buFont typeface="Wingdings" panose="05000000000000000000" pitchFamily="2" charset="2"/>
              <a:buChar char="q"/>
            </a:pPr>
            <a:r>
              <a:rPr lang="en-US" sz="2400" dirty="0">
                <a:latin typeface="Comic Sans MS" panose="030F0702030302020204" pitchFamily="66" charset="0"/>
              </a:rPr>
              <a:t>The absolute risk of dying from CVD  1.6-10.4%</a:t>
            </a:r>
          </a:p>
          <a:p>
            <a:pPr>
              <a:buFont typeface="Wingdings" panose="05000000000000000000" pitchFamily="2" charset="2"/>
              <a:buChar char="q"/>
            </a:pPr>
            <a:r>
              <a:rPr lang="en-US" sz="2400" dirty="0">
                <a:latin typeface="Comic Sans MS" panose="030F0702030302020204" pitchFamily="66" charset="0"/>
              </a:rPr>
              <a:t>older age, Left sided, AA</a:t>
            </a:r>
          </a:p>
          <a:p>
            <a:pPr marL="0" indent="0">
              <a:buNone/>
            </a:pPr>
            <a:endParaRPr lang="en-US" sz="2400" dirty="0">
              <a:latin typeface="Comic Sans MS" panose="030F0702030302020204" pitchFamily="66" charset="0"/>
            </a:endParaRPr>
          </a:p>
          <a:p>
            <a:pPr marL="0" indent="0">
              <a:buNone/>
            </a:pPr>
            <a:r>
              <a:rPr lang="en-US" sz="2400" b="1" dirty="0">
                <a:latin typeface="Comic Sans MS" panose="030F0702030302020204" pitchFamily="66" charset="0"/>
              </a:rPr>
              <a:t>Why?</a:t>
            </a:r>
          </a:p>
          <a:p>
            <a:pPr>
              <a:buFont typeface="Wingdings" panose="05000000000000000000" pitchFamily="2" charset="2"/>
              <a:buChar char="q"/>
            </a:pPr>
            <a:r>
              <a:rPr lang="en-US" sz="2400" dirty="0">
                <a:latin typeface="Comic Sans MS" panose="030F0702030302020204" pitchFamily="66" charset="0"/>
              </a:rPr>
              <a:t> Coexisting  CV risk factors more prevalent</a:t>
            </a:r>
          </a:p>
          <a:p>
            <a:pPr>
              <a:buFont typeface="Wingdings" panose="05000000000000000000" pitchFamily="2" charset="2"/>
              <a:buChar char="q"/>
            </a:pPr>
            <a:r>
              <a:rPr lang="en-US" sz="2400" dirty="0">
                <a:latin typeface="Comic Sans MS" panose="030F0702030302020204" pitchFamily="66" charset="0"/>
              </a:rPr>
              <a:t> XRT</a:t>
            </a:r>
          </a:p>
          <a:p>
            <a:pPr>
              <a:buFont typeface="Wingdings" panose="05000000000000000000" pitchFamily="2" charset="2"/>
              <a:buChar char="q"/>
            </a:pPr>
            <a:r>
              <a:rPr lang="en-US" sz="2400" dirty="0">
                <a:latin typeface="Comic Sans MS" panose="030F0702030302020204" pitchFamily="66" charset="0"/>
              </a:rPr>
              <a:t>Anthracycline</a:t>
            </a:r>
          </a:p>
          <a:p>
            <a:pPr>
              <a:buFont typeface="Wingdings" panose="05000000000000000000" pitchFamily="2" charset="2"/>
              <a:buChar char="q"/>
            </a:pPr>
            <a:r>
              <a:rPr lang="en-US" sz="2400" dirty="0">
                <a:latin typeface="Comic Sans MS" panose="030F0702030302020204" pitchFamily="66" charset="0"/>
              </a:rPr>
              <a:t>Anti HER2 therapy</a:t>
            </a:r>
          </a:p>
          <a:p>
            <a:pPr marL="0" indent="0">
              <a:buNone/>
            </a:pPr>
            <a:endParaRPr lang="en-US" sz="2400" dirty="0">
              <a:latin typeface="Comic Sans MS" panose="030F0702030302020204" pitchFamily="66" charset="0"/>
            </a:endParaRPr>
          </a:p>
          <a:p>
            <a:pPr marL="0" indent="0">
              <a:buNone/>
            </a:pPr>
            <a:r>
              <a:rPr lang="en-US" sz="2400" b="1" dirty="0">
                <a:latin typeface="Comic Sans MS" panose="030F0702030302020204" pitchFamily="66" charset="0"/>
              </a:rPr>
              <a:t>What could we do?</a:t>
            </a:r>
          </a:p>
          <a:p>
            <a:pPr>
              <a:buFont typeface="Wingdings" panose="05000000000000000000" pitchFamily="2" charset="2"/>
              <a:buChar char="q"/>
            </a:pPr>
            <a:r>
              <a:rPr lang="en-US" sz="2400" dirty="0">
                <a:latin typeface="Comic Sans MS" panose="030F0702030302020204" pitchFamily="66" charset="0"/>
              </a:rPr>
              <a:t>Identify patients at risk</a:t>
            </a:r>
          </a:p>
          <a:p>
            <a:pPr>
              <a:buFont typeface="Wingdings" panose="05000000000000000000" pitchFamily="2" charset="2"/>
              <a:buChar char="q"/>
            </a:pPr>
            <a:r>
              <a:rPr lang="en-US" sz="2400" dirty="0">
                <a:latin typeface="Comic Sans MS" panose="030F0702030302020204" pitchFamily="66" charset="0"/>
              </a:rPr>
              <a:t>Aggressive management of cardiac risk factors</a:t>
            </a:r>
          </a:p>
          <a:p>
            <a:pPr>
              <a:buFont typeface="Wingdings" panose="05000000000000000000" pitchFamily="2" charset="2"/>
              <a:buChar char="q"/>
            </a:pPr>
            <a:r>
              <a:rPr lang="en-US" sz="2400" dirty="0">
                <a:latin typeface="Comic Sans MS" panose="030F0702030302020204" pitchFamily="66" charset="0"/>
              </a:rPr>
              <a:t>Consider ECHO 1 year after Anthracyclines if additional CV risk factors</a:t>
            </a:r>
          </a:p>
          <a:p>
            <a:endParaRPr lang="en-US" dirty="0"/>
          </a:p>
          <a:p>
            <a:pPr marL="0" indent="0">
              <a:buNone/>
            </a:pPr>
            <a:endParaRPr lang="en-US" dirty="0"/>
          </a:p>
        </p:txBody>
      </p:sp>
      <p:sp>
        <p:nvSpPr>
          <p:cNvPr id="4" name="TextBox 3"/>
          <p:cNvSpPr txBox="1"/>
          <p:nvPr/>
        </p:nvSpPr>
        <p:spPr>
          <a:xfrm>
            <a:off x="4876800" y="5943600"/>
            <a:ext cx="3657600" cy="246221"/>
          </a:xfrm>
          <a:prstGeom prst="rect">
            <a:avLst/>
          </a:prstGeom>
          <a:noFill/>
        </p:spPr>
        <p:txBody>
          <a:bodyPr wrap="square" rtlCol="0">
            <a:spAutoFit/>
          </a:bodyPr>
          <a:lstStyle/>
          <a:p>
            <a:r>
              <a:rPr lang="en-US" sz="1000" dirty="0" err="1"/>
              <a:t>Gernaat</a:t>
            </a:r>
            <a:r>
              <a:rPr lang="en-US" sz="1000" dirty="0"/>
              <a:t> et al. Breast cancer Res Treat 2017</a:t>
            </a:r>
          </a:p>
        </p:txBody>
      </p:sp>
    </p:spTree>
    <p:extLst>
      <p:ext uri="{BB962C8B-B14F-4D97-AF65-F5344CB8AC3E}">
        <p14:creationId xmlns:p14="http://schemas.microsoft.com/office/powerpoint/2010/main" val="1400448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rPr>
              <a:t>Health Promotion</a:t>
            </a:r>
          </a:p>
        </p:txBody>
      </p:sp>
      <p:sp>
        <p:nvSpPr>
          <p:cNvPr id="3" name="Content Placeholder 2"/>
          <p:cNvSpPr>
            <a:spLocks noGrp="1"/>
          </p:cNvSpPr>
          <p:nvPr>
            <p:ph idx="1"/>
          </p:nvPr>
        </p:nvSpPr>
        <p:spPr/>
        <p:txBody>
          <a:bodyPr/>
          <a:lstStyle/>
          <a:p>
            <a:r>
              <a:rPr lang="en-US" dirty="0">
                <a:latin typeface="Comic Sans MS" panose="030F0702030302020204" pitchFamily="66" charset="0"/>
              </a:rPr>
              <a:t>Achieve and maintain a healthy body weight</a:t>
            </a:r>
          </a:p>
          <a:p>
            <a:r>
              <a:rPr lang="en-US" dirty="0">
                <a:latin typeface="Comic Sans MS" panose="030F0702030302020204" pitchFamily="66" charset="0"/>
              </a:rPr>
              <a:t>Healthy diet with vegetables, grains, fruits, low sugars </a:t>
            </a:r>
          </a:p>
          <a:p>
            <a:r>
              <a:rPr lang="en-US" dirty="0">
                <a:latin typeface="Comic Sans MS" panose="030F0702030302020204" pitchFamily="66" charset="0"/>
              </a:rPr>
              <a:t>Minimize alcohol- no more than 1 drink per day</a:t>
            </a:r>
          </a:p>
          <a:p>
            <a:r>
              <a:rPr lang="en-US" dirty="0">
                <a:latin typeface="Comic Sans MS" panose="030F0702030302020204" pitchFamily="66" charset="0"/>
              </a:rPr>
              <a:t>Vitamin D</a:t>
            </a:r>
          </a:p>
          <a:p>
            <a:pPr marL="0" indent="0">
              <a:buNone/>
            </a:pPr>
            <a:endParaRPr lang="en-US" dirty="0"/>
          </a:p>
        </p:txBody>
      </p:sp>
    </p:spTree>
    <p:extLst>
      <p:ext uri="{BB962C8B-B14F-4D97-AF65-F5344CB8AC3E}">
        <p14:creationId xmlns:p14="http://schemas.microsoft.com/office/powerpoint/2010/main" val="2057939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ctrTitle"/>
          </p:nvPr>
        </p:nvSpPr>
        <p:spPr>
          <a:xfrm>
            <a:off x="344488" y="733425"/>
            <a:ext cx="8461375" cy="933450"/>
          </a:xfrm>
        </p:spPr>
        <p:txBody>
          <a:bodyPr>
            <a:normAutofit fontScale="90000"/>
          </a:bodyPr>
          <a:lstStyle/>
          <a:p>
            <a:pPr algn="ctr" eaLnBrk="1" hangingPunct="1">
              <a:defRPr/>
            </a:pPr>
            <a:r>
              <a:rPr lang="en-US" altLang="en-US" sz="3600" dirty="0">
                <a:latin typeface="Comic Sans MS" panose="030F0702030302020204" pitchFamily="66" charset="0"/>
              </a:rPr>
              <a:t>The American Cancer Society Website</a:t>
            </a:r>
            <a:br>
              <a:rPr lang="en-US" altLang="en-US" sz="3600" dirty="0">
                <a:latin typeface="Comic Sans MS" panose="030F0702030302020204" pitchFamily="66" charset="0"/>
              </a:rPr>
            </a:br>
            <a:r>
              <a:rPr lang="en-US" altLang="en-US" sz="2700" i="1" dirty="0">
                <a:solidFill>
                  <a:srgbClr val="0070C0"/>
                </a:solidFill>
                <a:latin typeface="Comic Sans MS" panose="030F0702030302020204" pitchFamily="66" charset="0"/>
              </a:rPr>
              <a:t>cancer.org/treatment/survivorshipduringandaftertreatment/index</a:t>
            </a:r>
          </a:p>
        </p:txBody>
      </p:sp>
      <p:sp>
        <p:nvSpPr>
          <p:cNvPr id="2058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367413E-7200-4A81-9B0A-5E65CA826A6D}" type="slidenum">
              <a:rPr lang="en-US" altLang="en-US" sz="1200" smtClean="0">
                <a:solidFill>
                  <a:srgbClr val="898989"/>
                </a:solidFill>
              </a:rPr>
              <a:pPr eaLnBrk="1" hangingPunct="1">
                <a:spcBef>
                  <a:spcPct val="0"/>
                </a:spcBef>
                <a:buFontTx/>
                <a:buNone/>
              </a:pPr>
              <a:t>36</a:t>
            </a:fld>
            <a:endParaRPr lang="en-US" altLang="en-US" sz="1200" dirty="0">
              <a:solidFill>
                <a:srgbClr val="898989"/>
              </a:solidFill>
            </a:endParaRPr>
          </a:p>
        </p:txBody>
      </p:sp>
      <p:pic>
        <p:nvPicPr>
          <p:cNvPr id="9" name="Picture 8"/>
          <p:cNvPicPr/>
          <p:nvPr/>
        </p:nvPicPr>
        <p:blipFill rotWithShape="1">
          <a:blip r:embed="rId3"/>
          <a:srcRect l="21895" t="10712" r="26159" b="16581"/>
          <a:stretch/>
        </p:blipFill>
        <p:spPr bwMode="auto">
          <a:xfrm>
            <a:off x="1455738" y="1804988"/>
            <a:ext cx="6473825" cy="4818062"/>
          </a:xfrm>
          <a:prstGeom prst="rect">
            <a:avLst/>
          </a:prstGeom>
          <a:ln>
            <a:noFill/>
          </a:ln>
          <a:effectLst>
            <a:outerShdw blurRad="292100" dist="139700" dir="2700000" algn="ctr" rotWithShape="0">
              <a:srgbClr val="000000">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1433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96850" y="1447800"/>
            <a:ext cx="8229600" cy="4191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914400" lvl="2" indent="0" eaLnBrk="1" hangingPunct="1">
              <a:buFontTx/>
              <a:buNone/>
              <a:defRPr/>
            </a:pPr>
            <a:endParaRPr lang="en-US" altLang="en-US" sz="2000" kern="0">
              <a:cs typeface="Arial" charset="0"/>
            </a:endParaRPr>
          </a:p>
          <a:p>
            <a:pPr eaLnBrk="1" hangingPunct="1">
              <a:defRPr/>
            </a:pPr>
            <a:endParaRPr lang="en-US" altLang="en-US" kern="0"/>
          </a:p>
          <a:p>
            <a:pPr lvl="2" eaLnBrk="1" hangingPunct="1">
              <a:defRPr/>
            </a:pPr>
            <a:endParaRPr lang="en-US" altLang="en-US" kern="0" dirty="0">
              <a:cs typeface="Arial" charset="0"/>
            </a:endParaRPr>
          </a:p>
        </p:txBody>
      </p:sp>
      <p:sp>
        <p:nvSpPr>
          <p:cNvPr id="28675" name="TextBox 7"/>
          <p:cNvSpPr txBox="1">
            <a:spLocks noChangeArrowheads="1"/>
          </p:cNvSpPr>
          <p:nvPr/>
        </p:nvSpPr>
        <p:spPr bwMode="auto">
          <a:xfrm>
            <a:off x="661988" y="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110" charset="-128"/>
              </a:defRPr>
            </a:lvl1pPr>
            <a:lvl2pPr marL="742950" indent="-285750">
              <a:spcBef>
                <a:spcPct val="20000"/>
              </a:spcBef>
              <a:buChar char="–"/>
              <a:defRPr sz="2800">
                <a:solidFill>
                  <a:schemeClr val="tx1"/>
                </a:solidFill>
                <a:latin typeface="Arial" charset="0"/>
                <a:ea typeface="ＭＳ Ｐゴシック" pitchFamily="-110" charset="-128"/>
              </a:defRPr>
            </a:lvl2pPr>
            <a:lvl3pPr marL="1143000" indent="-228600">
              <a:spcBef>
                <a:spcPct val="20000"/>
              </a:spcBef>
              <a:buChar char="•"/>
              <a:defRPr sz="2400">
                <a:solidFill>
                  <a:schemeClr val="tx1"/>
                </a:solidFill>
                <a:latin typeface="Arial" charset="0"/>
                <a:ea typeface="ＭＳ Ｐゴシック" pitchFamily="-110" charset="-128"/>
              </a:defRPr>
            </a:lvl3pPr>
            <a:lvl4pPr marL="1600200" indent="-228600">
              <a:spcBef>
                <a:spcPct val="20000"/>
              </a:spcBef>
              <a:buChar char="–"/>
              <a:defRPr sz="2000">
                <a:solidFill>
                  <a:schemeClr val="tx1"/>
                </a:solidFill>
                <a:latin typeface="Arial" charset="0"/>
                <a:ea typeface="ＭＳ Ｐゴシック" pitchFamily="-110" charset="-128"/>
              </a:defRPr>
            </a:lvl4pPr>
            <a:lvl5pPr marL="2057400" indent="-228600">
              <a:spcBef>
                <a:spcPct val="20000"/>
              </a:spcBef>
              <a:buChar char="»"/>
              <a:defRPr sz="2000">
                <a:solidFill>
                  <a:schemeClr val="tx1"/>
                </a:solidFill>
                <a:latin typeface="Arial" charset="0"/>
                <a:ea typeface="ＭＳ Ｐゴシック" pitchFamily="-11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9pPr>
          </a:lstStyle>
          <a:p>
            <a:pPr algn="ctr" eaLnBrk="1" hangingPunct="1">
              <a:spcBef>
                <a:spcPct val="0"/>
              </a:spcBef>
              <a:buFontTx/>
              <a:buNone/>
              <a:defRPr/>
            </a:pPr>
            <a:r>
              <a:rPr lang="en-US" sz="4000" b="1" dirty="0">
                <a:solidFill>
                  <a:schemeClr val="accent2">
                    <a:lumMod val="60000"/>
                    <a:lumOff val="40000"/>
                  </a:schemeClr>
                </a:solidFill>
                <a:effectLst>
                  <a:outerShdw blurRad="38100" dist="38100" dir="2700000" algn="tl">
                    <a:srgbClr val="C0C0C0"/>
                  </a:outerShdw>
                </a:effectLst>
                <a:latin typeface="+mn-lt"/>
              </a:rPr>
              <a:t>Community Resources</a:t>
            </a:r>
            <a:endParaRPr lang="en-US" altLang="en-US" sz="4000" b="1" dirty="0">
              <a:solidFill>
                <a:schemeClr val="accent2">
                  <a:lumMod val="60000"/>
                  <a:lumOff val="40000"/>
                </a:schemeClr>
              </a:solidFill>
              <a:latin typeface="+mn-lt"/>
              <a:cs typeface="Arial" charset="0"/>
            </a:endParaRPr>
          </a:p>
        </p:txBody>
      </p:sp>
      <p:pic>
        <p:nvPicPr>
          <p:cNvPr id="34820" name="Picture 2" descr="http://www.theartofed.com/wp-content/uploads/2011/10/at_logo_for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02" y="5232689"/>
            <a:ext cx="17907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http://t2.gstatic.com/images?q=tbn:ANd9GcRlymxTZk-ZpaOOXYwzzZ-LKkAmL25tQHk9epSyq8Iegdzn3qJ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89217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http://t2.gstatic.com/images?q=tbn:ANd9GcTHXoN8IgBsLOOO-sVq1kut5piPA91cjZzIxCRG6NPlIB6NJO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138" y="7461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http://www.shelteringarms.com/uploads/public/images/design/main_logo_white.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4328" y="4384913"/>
            <a:ext cx="17240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1" descr="The Official Website of National Cancer Survivors Da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1838" y="5428147"/>
            <a:ext cx="41148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Box 11"/>
          <p:cNvSpPr txBox="1">
            <a:spLocks noChangeArrowheads="1"/>
          </p:cNvSpPr>
          <p:nvPr/>
        </p:nvSpPr>
        <p:spPr bwMode="auto">
          <a:xfrm>
            <a:off x="2231231" y="6069301"/>
            <a:ext cx="4329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110" charset="-128"/>
              </a:defRPr>
            </a:lvl1pPr>
            <a:lvl2pPr marL="742950" indent="-285750">
              <a:spcBef>
                <a:spcPct val="20000"/>
              </a:spcBef>
              <a:buChar char="–"/>
              <a:defRPr sz="2800">
                <a:solidFill>
                  <a:schemeClr val="tx1"/>
                </a:solidFill>
                <a:latin typeface="Arial" charset="0"/>
                <a:ea typeface="ＭＳ Ｐゴシック" pitchFamily="-110" charset="-128"/>
              </a:defRPr>
            </a:lvl2pPr>
            <a:lvl3pPr marL="1143000" indent="-228600">
              <a:spcBef>
                <a:spcPct val="20000"/>
              </a:spcBef>
              <a:buChar char="•"/>
              <a:defRPr sz="2400">
                <a:solidFill>
                  <a:schemeClr val="tx1"/>
                </a:solidFill>
                <a:latin typeface="Arial" charset="0"/>
                <a:ea typeface="ＭＳ Ｐゴシック" pitchFamily="-110" charset="-128"/>
              </a:defRPr>
            </a:lvl3pPr>
            <a:lvl4pPr marL="1600200" indent="-228600">
              <a:spcBef>
                <a:spcPct val="20000"/>
              </a:spcBef>
              <a:buChar char="–"/>
              <a:defRPr sz="2000">
                <a:solidFill>
                  <a:schemeClr val="tx1"/>
                </a:solidFill>
                <a:latin typeface="Arial" charset="0"/>
                <a:ea typeface="ＭＳ Ｐゴシック" pitchFamily="-110" charset="-128"/>
              </a:defRPr>
            </a:lvl4pPr>
            <a:lvl5pPr marL="2057400" indent="-228600">
              <a:spcBef>
                <a:spcPct val="20000"/>
              </a:spcBef>
              <a:buChar char="»"/>
              <a:defRPr sz="2000">
                <a:solidFill>
                  <a:schemeClr val="tx1"/>
                </a:solidFill>
                <a:latin typeface="Arial" charset="0"/>
                <a:ea typeface="ＭＳ Ｐゴシック" pitchFamily="-11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10" charset="-128"/>
              </a:defRPr>
            </a:lvl9pPr>
          </a:lstStyle>
          <a:p>
            <a:pPr algn="ctr" eaLnBrk="1" hangingPunct="1">
              <a:spcBef>
                <a:spcPct val="0"/>
              </a:spcBef>
              <a:buFontTx/>
              <a:buNone/>
            </a:pPr>
            <a:r>
              <a:rPr lang="en-US" altLang="en-US" sz="1600" b="1" dirty="0">
                <a:cs typeface="Arial" charset="0"/>
              </a:rPr>
              <a:t>31</a:t>
            </a:r>
            <a:r>
              <a:rPr lang="en-US" altLang="en-US" sz="1600" b="1" baseline="30000" dirty="0">
                <a:cs typeface="Arial" charset="0"/>
              </a:rPr>
              <a:t>st</a:t>
            </a:r>
            <a:r>
              <a:rPr lang="en-US" altLang="en-US" sz="1600" b="1" dirty="0">
                <a:cs typeface="Arial" charset="0"/>
              </a:rPr>
              <a:t> Annual National Cancer Survivors Day Sunday June 3, 2018</a:t>
            </a:r>
          </a:p>
        </p:txBody>
      </p:sp>
      <p:pic>
        <p:nvPicPr>
          <p:cNvPr id="34830" name="Picture 13" descr="C:\Users\MFBAKER\AppData\Local\Microsoft\Windows\Temporary Internet Files\Content.IE5\FWBBK68U\MP900399548[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3368" y="2794163"/>
            <a:ext cx="9699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56584" y="4006922"/>
            <a:ext cx="6064611" cy="369332"/>
          </a:xfrm>
          <a:prstGeom prst="rect">
            <a:avLst/>
          </a:prstGeom>
        </p:spPr>
        <p:txBody>
          <a:bodyPr wrap="square">
            <a:spAutoFit/>
          </a:bodyPr>
          <a:lstStyle/>
          <a:p>
            <a:r>
              <a:rPr lang="en-US" dirty="0"/>
              <a:t>https://ha.healthawareservices.com/ra/survey/2860</a:t>
            </a:r>
          </a:p>
        </p:txBody>
      </p:sp>
      <p:sp>
        <p:nvSpPr>
          <p:cNvPr id="4" name="AutoShape 2" descr="Image result for cancer reh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1236" y="4518263"/>
            <a:ext cx="3381375" cy="88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Image result for pet therap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1053" y="1041563"/>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2737" y="5581695"/>
            <a:ext cx="2481263" cy="127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2794163"/>
            <a:ext cx="4572000" cy="923330"/>
          </a:xfrm>
          <a:prstGeom prst="rect">
            <a:avLst/>
          </a:prstGeom>
        </p:spPr>
        <p:txBody>
          <a:bodyPr>
            <a:spAutoFit/>
          </a:bodyPr>
          <a:lstStyle/>
          <a:p>
            <a:pPr algn="ctr">
              <a:spcBef>
                <a:spcPct val="0"/>
              </a:spcBef>
              <a:buFontTx/>
              <a:buNone/>
            </a:pPr>
            <a:r>
              <a:rPr lang="en-US" altLang="en-US" b="1" dirty="0">
                <a:solidFill>
                  <a:schemeClr val="accent2">
                    <a:lumMod val="60000"/>
                    <a:lumOff val="40000"/>
                  </a:schemeClr>
                </a:solidFill>
              </a:rPr>
              <a:t>Helping you find the Power to Overcome...</a:t>
            </a:r>
            <a:endParaRPr lang="en-US" altLang="en-US" sz="700" b="1" dirty="0">
              <a:solidFill>
                <a:schemeClr val="accent2">
                  <a:lumMod val="60000"/>
                  <a:lumOff val="40000"/>
                </a:schemeClr>
              </a:solidFill>
            </a:endParaRPr>
          </a:p>
          <a:p>
            <a:pPr algn="ctr">
              <a:spcBef>
                <a:spcPct val="0"/>
              </a:spcBef>
              <a:buFontTx/>
              <a:buNone/>
            </a:pPr>
            <a:r>
              <a:rPr lang="en-US" altLang="en-US" b="1" dirty="0">
                <a:solidFill>
                  <a:schemeClr val="accent2">
                    <a:lumMod val="60000"/>
                    <a:lumOff val="40000"/>
                  </a:schemeClr>
                </a:solidFill>
              </a:rPr>
              <a:t>so You Can! Live Well, Virginia</a:t>
            </a:r>
            <a:r>
              <a:rPr lang="en-US" altLang="en-US" dirty="0"/>
              <a:t>!</a:t>
            </a:r>
            <a:endParaRPr lang="en-US" altLang="en-US" sz="1600" dirty="0"/>
          </a:p>
        </p:txBody>
      </p:sp>
      <p:pic>
        <p:nvPicPr>
          <p:cNvPr id="2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4536" y="2994025"/>
            <a:ext cx="32273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 descr="Image result for cancerLIN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895" y="3757612"/>
            <a:ext cx="1331914" cy="13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078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omic Sans MS" panose="030F0702030302020204" pitchFamily="66" charset="0"/>
              </a:rPr>
              <a:t>Thank you</a:t>
            </a:r>
          </a:p>
        </p:txBody>
      </p:sp>
      <p:sp>
        <p:nvSpPr>
          <p:cNvPr id="3" name="Subtitle 2"/>
          <p:cNvSpPr>
            <a:spLocks noGrp="1"/>
          </p:cNvSpPr>
          <p:nvPr>
            <p:ph type="subTitle" idx="1"/>
          </p:nvPr>
        </p:nvSpPr>
        <p:spPr/>
        <p:txBody>
          <a:bodyPr/>
          <a:lstStyle/>
          <a:p>
            <a:endParaRPr lang="en-US"/>
          </a:p>
        </p:txBody>
      </p:sp>
      <p:pic>
        <p:nvPicPr>
          <p:cNvPr id="1026" name="Picture 2" descr="C:\Users\rraman\AppData\Local\Microsoft\Windows\Temporary Internet Files\Content.Outlook\VBE92D2Z\014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41400"/>
            <a:ext cx="8382000" cy="558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39474"/>
            <a:ext cx="5486400" cy="830997"/>
          </a:xfrm>
          <a:prstGeom prst="rect">
            <a:avLst/>
          </a:prstGeom>
          <a:noFill/>
        </p:spPr>
        <p:txBody>
          <a:bodyPr wrap="square" rtlCol="0">
            <a:spAutoFit/>
          </a:bodyPr>
          <a:lstStyle/>
          <a:p>
            <a:pPr algn="ctr"/>
            <a:r>
              <a:rPr lang="en-US" sz="4800" dirty="0">
                <a:latin typeface="Comic Sans MS" panose="030F0702030302020204" pitchFamily="66" charset="0"/>
              </a:rPr>
              <a:t>Thank you</a:t>
            </a:r>
          </a:p>
        </p:txBody>
      </p:sp>
    </p:spTree>
    <p:extLst>
      <p:ext uri="{BB962C8B-B14F-4D97-AF65-F5344CB8AC3E}">
        <p14:creationId xmlns:p14="http://schemas.microsoft.com/office/powerpoint/2010/main" val="49761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84630356"/>
              </p:ext>
            </p:extLst>
          </p:nvPr>
        </p:nvGraphicFramePr>
        <p:xfrm>
          <a:off x="914400" y="1295400"/>
          <a:ext cx="7467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1987032" y="2520434"/>
            <a:ext cx="5410200" cy="369332"/>
          </a:xfrm>
          <a:prstGeom prst="rect">
            <a:avLst/>
          </a:prstGeom>
          <a:noFill/>
        </p:spPr>
        <p:txBody>
          <a:bodyPr wrap="square" rtlCol="0">
            <a:spAutoFit/>
          </a:bodyPr>
          <a:lstStyle/>
          <a:p>
            <a:r>
              <a:rPr lang="en-US" dirty="0"/>
              <a:t>	Relative risk of breast cancer</a:t>
            </a:r>
          </a:p>
        </p:txBody>
      </p:sp>
      <p:sp>
        <p:nvSpPr>
          <p:cNvPr id="4" name="TextBox 3"/>
          <p:cNvSpPr txBox="1"/>
          <p:nvPr/>
        </p:nvSpPr>
        <p:spPr>
          <a:xfrm>
            <a:off x="533401" y="152400"/>
            <a:ext cx="8153399" cy="707886"/>
          </a:xfrm>
          <a:prstGeom prst="rect">
            <a:avLst/>
          </a:prstGeom>
          <a:noFill/>
        </p:spPr>
        <p:txBody>
          <a:bodyPr wrap="square" rtlCol="0">
            <a:spAutoFit/>
          </a:bodyPr>
          <a:lstStyle/>
          <a:p>
            <a:pPr algn="ctr"/>
            <a:r>
              <a:rPr lang="en-US" sz="4000" b="1" dirty="0">
                <a:latin typeface="Comic Sans MS" panose="030F0702030302020204" pitchFamily="66" charset="0"/>
              </a:rPr>
              <a:t>Breast cancer risk factors</a:t>
            </a:r>
          </a:p>
        </p:txBody>
      </p:sp>
    </p:spTree>
    <p:extLst>
      <p:ext uri="{BB962C8B-B14F-4D97-AF65-F5344CB8AC3E}">
        <p14:creationId xmlns:p14="http://schemas.microsoft.com/office/powerpoint/2010/main" val="407804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Breast cancer risk with breast lesions</a:t>
            </a:r>
          </a:p>
        </p:txBody>
      </p:sp>
      <p:graphicFrame>
        <p:nvGraphicFramePr>
          <p:cNvPr id="8" name="Table 7"/>
          <p:cNvGraphicFramePr>
            <a:graphicFrameLocks noGrp="1"/>
          </p:cNvGraphicFramePr>
          <p:nvPr>
            <p:extLst>
              <p:ext uri="{D42A27DB-BD31-4B8C-83A1-F6EECF244321}">
                <p14:modId xmlns:p14="http://schemas.microsoft.com/office/powerpoint/2010/main" val="1652821857"/>
              </p:ext>
            </p:extLst>
          </p:nvPr>
        </p:nvGraphicFramePr>
        <p:xfrm>
          <a:off x="1295400" y="1676400"/>
          <a:ext cx="6781800" cy="4558935"/>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xmlns="" val="20000"/>
                    </a:ext>
                  </a:extLst>
                </a:gridCol>
                <a:gridCol w="2260600">
                  <a:extLst>
                    <a:ext uri="{9D8B030D-6E8A-4147-A177-3AD203B41FA5}">
                      <a16:colId xmlns:a16="http://schemas.microsoft.com/office/drawing/2014/main" xmlns="" val="20001"/>
                    </a:ext>
                  </a:extLst>
                </a:gridCol>
                <a:gridCol w="2260600">
                  <a:extLst>
                    <a:ext uri="{9D8B030D-6E8A-4147-A177-3AD203B41FA5}">
                      <a16:colId xmlns:a16="http://schemas.microsoft.com/office/drawing/2014/main" xmlns="" val="20002"/>
                    </a:ext>
                  </a:extLst>
                </a:gridCol>
              </a:tblGrid>
              <a:tr h="631371">
                <a:tc>
                  <a:txBody>
                    <a:bodyPr/>
                    <a:lstStyle/>
                    <a:p>
                      <a:r>
                        <a:rPr lang="en-US" sz="2800" dirty="0">
                          <a:latin typeface="Comic Sans MS" panose="030F0702030302020204" pitchFamily="66" charset="0"/>
                        </a:rPr>
                        <a:t>No risk</a:t>
                      </a:r>
                    </a:p>
                  </a:txBody>
                  <a:tcPr/>
                </a:tc>
                <a:tc>
                  <a:txBody>
                    <a:bodyPr/>
                    <a:lstStyle/>
                    <a:p>
                      <a:r>
                        <a:rPr lang="en-US" sz="2800" dirty="0">
                          <a:latin typeface="Comic Sans MS" panose="030F0702030302020204" pitchFamily="66" charset="0"/>
                        </a:rPr>
                        <a:t>RR 1.5-2</a:t>
                      </a:r>
                    </a:p>
                  </a:txBody>
                  <a:tcPr/>
                </a:tc>
                <a:tc>
                  <a:txBody>
                    <a:bodyPr/>
                    <a:lstStyle/>
                    <a:p>
                      <a:r>
                        <a:rPr lang="en-US" sz="2800" dirty="0">
                          <a:latin typeface="Comic Sans MS" panose="030F0702030302020204" pitchFamily="66" charset="0"/>
                        </a:rPr>
                        <a:t>RR</a:t>
                      </a:r>
                      <a:r>
                        <a:rPr lang="en-US" sz="2800" baseline="0" dirty="0">
                          <a:latin typeface="Comic Sans MS" panose="030F0702030302020204" pitchFamily="66" charset="0"/>
                        </a:rPr>
                        <a:t> 3-5</a:t>
                      </a:r>
                      <a:endParaRPr lang="en-US" sz="2800" dirty="0">
                        <a:latin typeface="Comic Sans MS" panose="030F0702030302020204" pitchFamily="66" charset="0"/>
                      </a:endParaRPr>
                    </a:p>
                  </a:txBody>
                  <a:tcPr/>
                </a:tc>
                <a:extLst>
                  <a:ext uri="{0D108BD9-81ED-4DB2-BD59-A6C34878D82A}">
                    <a16:rowId xmlns:a16="http://schemas.microsoft.com/office/drawing/2014/main" xmlns="" val="10000"/>
                  </a:ext>
                </a:extLst>
              </a:tr>
              <a:tr h="631371">
                <a:tc>
                  <a:txBody>
                    <a:bodyPr/>
                    <a:lstStyle/>
                    <a:p>
                      <a:r>
                        <a:rPr lang="en-US" sz="2000" dirty="0">
                          <a:latin typeface="Comic Sans MS" panose="030F0702030302020204" pitchFamily="66" charset="0"/>
                        </a:rPr>
                        <a:t>Cysts</a:t>
                      </a:r>
                    </a:p>
                  </a:txBody>
                  <a:tcPr/>
                </a:tc>
                <a:tc>
                  <a:txBody>
                    <a:bodyPr/>
                    <a:lstStyle/>
                    <a:p>
                      <a:r>
                        <a:rPr lang="en-US" sz="2000" dirty="0">
                          <a:latin typeface="Comic Sans MS" panose="030F0702030302020204" pitchFamily="66" charset="0"/>
                        </a:rPr>
                        <a:t>Papilloma</a:t>
                      </a:r>
                    </a:p>
                  </a:txBody>
                  <a:tcPr/>
                </a:tc>
                <a:tc>
                  <a:txBody>
                    <a:bodyPr/>
                    <a:lstStyle/>
                    <a:p>
                      <a:r>
                        <a:rPr lang="en-US" sz="2000" dirty="0">
                          <a:latin typeface="Comic Sans MS" panose="030F0702030302020204" pitchFamily="66" charset="0"/>
                        </a:rPr>
                        <a:t>Atypical ductal hyperplasia</a:t>
                      </a:r>
                    </a:p>
                  </a:txBody>
                  <a:tcPr/>
                </a:tc>
                <a:extLst>
                  <a:ext uri="{0D108BD9-81ED-4DB2-BD59-A6C34878D82A}">
                    <a16:rowId xmlns:a16="http://schemas.microsoft.com/office/drawing/2014/main" xmlns="" val="10001"/>
                  </a:ext>
                </a:extLst>
              </a:tr>
              <a:tr h="631371">
                <a:tc>
                  <a:txBody>
                    <a:bodyPr/>
                    <a:lstStyle/>
                    <a:p>
                      <a:r>
                        <a:rPr lang="en-US" sz="2000" dirty="0">
                          <a:latin typeface="Comic Sans MS" panose="030F0702030302020204" pitchFamily="66" charset="0"/>
                        </a:rPr>
                        <a:t>Ductal ectasia</a:t>
                      </a:r>
                    </a:p>
                  </a:txBody>
                  <a:tcPr/>
                </a:tc>
                <a:tc>
                  <a:txBody>
                    <a:bodyPr/>
                    <a:lstStyle/>
                    <a:p>
                      <a:r>
                        <a:rPr lang="en-US" sz="2000" dirty="0">
                          <a:latin typeface="Comic Sans MS" panose="030F0702030302020204" pitchFamily="66" charset="0"/>
                        </a:rPr>
                        <a:t>Sclerosing </a:t>
                      </a:r>
                      <a:r>
                        <a:rPr lang="en-US" sz="2000" dirty="0" err="1">
                          <a:latin typeface="Comic Sans MS" panose="030F0702030302020204" pitchFamily="66" charset="0"/>
                        </a:rPr>
                        <a:t>adenosis</a:t>
                      </a:r>
                      <a:endParaRPr lang="en-US" sz="2000" dirty="0">
                        <a:latin typeface="Comic Sans MS" panose="030F0702030302020204" pitchFamily="66" charset="0"/>
                      </a:endParaRPr>
                    </a:p>
                  </a:txBody>
                  <a:tcPr/>
                </a:tc>
                <a:tc>
                  <a:txBody>
                    <a:bodyPr/>
                    <a:lstStyle/>
                    <a:p>
                      <a:r>
                        <a:rPr lang="en-US" sz="2000" dirty="0">
                          <a:latin typeface="Comic Sans MS" panose="030F0702030302020204" pitchFamily="66" charset="0"/>
                        </a:rPr>
                        <a:t>Atypical</a:t>
                      </a:r>
                      <a:r>
                        <a:rPr lang="en-US" sz="2000" baseline="0" dirty="0">
                          <a:latin typeface="Comic Sans MS" panose="030F0702030302020204" pitchFamily="66" charset="0"/>
                        </a:rPr>
                        <a:t> lobular hyperplasia</a:t>
                      </a:r>
                      <a:endParaRPr lang="en-US" sz="2000" dirty="0">
                        <a:latin typeface="Comic Sans MS" panose="030F0702030302020204" pitchFamily="66" charset="0"/>
                      </a:endParaRPr>
                    </a:p>
                  </a:txBody>
                  <a:tcPr/>
                </a:tc>
                <a:extLst>
                  <a:ext uri="{0D108BD9-81ED-4DB2-BD59-A6C34878D82A}">
                    <a16:rowId xmlns:a16="http://schemas.microsoft.com/office/drawing/2014/main" xmlns="" val="10002"/>
                  </a:ext>
                </a:extLst>
              </a:tr>
              <a:tr h="631371">
                <a:tc>
                  <a:txBody>
                    <a:bodyPr/>
                    <a:lstStyle/>
                    <a:p>
                      <a:r>
                        <a:rPr lang="en-US" sz="2000" dirty="0">
                          <a:latin typeface="Comic Sans MS" panose="030F0702030302020204" pitchFamily="66" charset="0"/>
                        </a:rPr>
                        <a:t>Fibro adenoma</a:t>
                      </a:r>
                    </a:p>
                  </a:txBody>
                  <a:tcPr/>
                </a:tc>
                <a:tc>
                  <a:txBody>
                    <a:bodyPr/>
                    <a:lstStyle/>
                    <a:p>
                      <a:endParaRPr lang="en-US" sz="2000" dirty="0">
                        <a:latin typeface="Comic Sans MS" panose="030F0702030302020204" pitchFamily="66" charset="0"/>
                      </a:endParaRPr>
                    </a:p>
                  </a:txBody>
                  <a:tcPr/>
                </a:tc>
                <a:tc>
                  <a:txBody>
                    <a:bodyPr/>
                    <a:lstStyle/>
                    <a:p>
                      <a:r>
                        <a:rPr lang="en-US" sz="2000" dirty="0">
                          <a:latin typeface="Comic Sans MS" panose="030F0702030302020204" pitchFamily="66" charset="0"/>
                        </a:rPr>
                        <a:t>LCIS</a:t>
                      </a:r>
                    </a:p>
                  </a:txBody>
                  <a:tcPr/>
                </a:tc>
                <a:extLst>
                  <a:ext uri="{0D108BD9-81ED-4DB2-BD59-A6C34878D82A}">
                    <a16:rowId xmlns:a16="http://schemas.microsoft.com/office/drawing/2014/main" xmlns="" val="10003"/>
                  </a:ext>
                </a:extLst>
              </a:tr>
              <a:tr h="631371">
                <a:tc>
                  <a:txBody>
                    <a:bodyPr/>
                    <a:lstStyle/>
                    <a:p>
                      <a:r>
                        <a:rPr lang="en-US" sz="2000" dirty="0">
                          <a:latin typeface="Comic Sans MS" panose="030F0702030302020204" pitchFamily="66" charset="0"/>
                        </a:rPr>
                        <a:t>Mastitis</a:t>
                      </a:r>
                    </a:p>
                  </a:txBody>
                  <a:tcPr/>
                </a:tc>
                <a:tc>
                  <a:txBody>
                    <a:bodyPr/>
                    <a:lstStyle/>
                    <a:p>
                      <a:endParaRPr lang="en-US" sz="2000" dirty="0">
                        <a:latin typeface="Comic Sans MS" panose="030F0702030302020204" pitchFamily="66" charset="0"/>
                      </a:endParaRPr>
                    </a:p>
                  </a:txBody>
                  <a:tcPr/>
                </a:tc>
                <a:tc>
                  <a:txBody>
                    <a:bodyPr/>
                    <a:lstStyle/>
                    <a:p>
                      <a:r>
                        <a:rPr lang="en-US" sz="2000" dirty="0">
                          <a:latin typeface="Comic Sans MS" panose="030F0702030302020204" pitchFamily="66" charset="0"/>
                        </a:rPr>
                        <a:t>DCIS</a:t>
                      </a:r>
                    </a:p>
                  </a:txBody>
                  <a:tcPr/>
                </a:tc>
                <a:extLst>
                  <a:ext uri="{0D108BD9-81ED-4DB2-BD59-A6C34878D82A}">
                    <a16:rowId xmlns:a16="http://schemas.microsoft.com/office/drawing/2014/main" xmlns="" val="10004"/>
                  </a:ext>
                </a:extLst>
              </a:tr>
              <a:tr h="631371">
                <a:tc>
                  <a:txBody>
                    <a:bodyPr/>
                    <a:lstStyle/>
                    <a:p>
                      <a:r>
                        <a:rPr lang="en-US" sz="2000" dirty="0">
                          <a:latin typeface="Comic Sans MS" panose="030F0702030302020204" pitchFamily="66" charset="0"/>
                        </a:rPr>
                        <a:t>Fibrosis</a:t>
                      </a:r>
                    </a:p>
                  </a:txBody>
                  <a:tcPr/>
                </a:tc>
                <a:tc>
                  <a:txBody>
                    <a:bodyPr/>
                    <a:lstStyle/>
                    <a:p>
                      <a:endParaRPr lang="en-US" sz="2000">
                        <a:latin typeface="Comic Sans MS" panose="030F0702030302020204" pitchFamily="66" charset="0"/>
                      </a:endParaRPr>
                    </a:p>
                  </a:txBody>
                  <a:tcPr/>
                </a:tc>
                <a:tc>
                  <a:txBody>
                    <a:bodyPr/>
                    <a:lstStyle/>
                    <a:p>
                      <a:endParaRPr lang="en-US" sz="2000" dirty="0">
                        <a:latin typeface="Comic Sans MS" panose="030F0702030302020204" pitchFamily="66" charset="0"/>
                      </a:endParaRPr>
                    </a:p>
                  </a:txBody>
                  <a:tcPr/>
                </a:tc>
                <a:extLst>
                  <a:ext uri="{0D108BD9-81ED-4DB2-BD59-A6C34878D82A}">
                    <a16:rowId xmlns:a16="http://schemas.microsoft.com/office/drawing/2014/main" xmlns="" val="10005"/>
                  </a:ext>
                </a:extLst>
              </a:tr>
              <a:tr h="631371">
                <a:tc>
                  <a:txBody>
                    <a:bodyPr/>
                    <a:lstStyle/>
                    <a:p>
                      <a:endParaRPr lang="en-US" sz="2000" dirty="0">
                        <a:latin typeface="Comic Sans MS" panose="030F0702030302020204" pitchFamily="66" charset="0"/>
                      </a:endParaRPr>
                    </a:p>
                  </a:txBody>
                  <a:tcPr/>
                </a:tc>
                <a:tc>
                  <a:txBody>
                    <a:bodyPr/>
                    <a:lstStyle/>
                    <a:p>
                      <a:endParaRPr lang="en-US" sz="2000" dirty="0">
                        <a:latin typeface="Comic Sans MS" panose="030F0702030302020204" pitchFamily="66" charset="0"/>
                      </a:endParaRPr>
                    </a:p>
                  </a:txBody>
                  <a:tcPr/>
                </a:tc>
                <a:tc>
                  <a:txBody>
                    <a:bodyPr/>
                    <a:lstStyle/>
                    <a:p>
                      <a:endParaRPr lang="en-US" sz="2000" dirty="0">
                        <a:latin typeface="Comic Sans MS" panose="030F0702030302020204" pitchFamily="66" charset="0"/>
                      </a:endParaRPr>
                    </a:p>
                  </a:txBody>
                  <a:tcPr/>
                </a:tc>
                <a:extLst>
                  <a:ext uri="{0D108BD9-81ED-4DB2-BD59-A6C34878D82A}">
                    <a16:rowId xmlns:a16="http://schemas.microsoft.com/office/drawing/2014/main" xmlns="" val="10006"/>
                  </a:ext>
                </a:extLst>
              </a:tr>
            </a:tbl>
          </a:graphicData>
        </a:graphic>
      </p:graphicFrame>
      <p:sp>
        <p:nvSpPr>
          <p:cNvPr id="10" name="TextBox 9"/>
          <p:cNvSpPr txBox="1"/>
          <p:nvPr/>
        </p:nvSpPr>
        <p:spPr>
          <a:xfrm>
            <a:off x="5096005" y="6504801"/>
            <a:ext cx="3505200" cy="276999"/>
          </a:xfrm>
          <a:prstGeom prst="rect">
            <a:avLst/>
          </a:prstGeom>
          <a:noFill/>
        </p:spPr>
        <p:txBody>
          <a:bodyPr wrap="square" rtlCol="0">
            <a:spAutoFit/>
          </a:bodyPr>
          <a:lstStyle/>
          <a:p>
            <a:r>
              <a:rPr lang="en-US" sz="1200" dirty="0" err="1">
                <a:latin typeface="Comic Sans MS" panose="030F0702030302020204" pitchFamily="66" charset="0"/>
              </a:rPr>
              <a:t>Arpino</a:t>
            </a:r>
            <a:r>
              <a:rPr lang="en-US" sz="1200" dirty="0">
                <a:latin typeface="Comic Sans MS" panose="030F0702030302020204" pitchFamily="66" charset="0"/>
              </a:rPr>
              <a:t> G et al. Ann of </a:t>
            </a:r>
            <a:r>
              <a:rPr lang="en-US" sz="1200" dirty="0" err="1">
                <a:latin typeface="Comic Sans MS" panose="030F0702030302020204" pitchFamily="66" charset="0"/>
              </a:rPr>
              <a:t>Int</a:t>
            </a:r>
            <a:r>
              <a:rPr lang="en-US" sz="1200" dirty="0">
                <a:latin typeface="Comic Sans MS" panose="030F0702030302020204" pitchFamily="66" charset="0"/>
              </a:rPr>
              <a:t> Med 2005</a:t>
            </a:r>
          </a:p>
        </p:txBody>
      </p:sp>
    </p:spTree>
    <p:extLst>
      <p:ext uri="{BB962C8B-B14F-4D97-AF65-F5344CB8AC3E}">
        <p14:creationId xmlns:p14="http://schemas.microsoft.com/office/powerpoint/2010/main" val="274854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28600"/>
            <a:ext cx="56864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709422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5983069"/>
            <a:ext cx="7094220" cy="646331"/>
          </a:xfrm>
          <a:prstGeom prst="rect">
            <a:avLst/>
          </a:prstGeom>
          <a:noFill/>
        </p:spPr>
        <p:txBody>
          <a:bodyPr wrap="square" rtlCol="0">
            <a:spAutoFit/>
          </a:bodyPr>
          <a:lstStyle/>
          <a:p>
            <a:pPr algn="ctr"/>
            <a:r>
              <a:rPr lang="en-US" dirty="0">
                <a:latin typeface="Comic Sans MS" panose="030F0702030302020204" pitchFamily="66" charset="0"/>
              </a:rPr>
              <a:t>1 extra breast cancer for every 7690 women using hormonal</a:t>
            </a:r>
          </a:p>
          <a:p>
            <a:pPr algn="ctr"/>
            <a:r>
              <a:rPr lang="en-US" dirty="0">
                <a:latin typeface="Comic Sans MS" panose="030F0702030302020204" pitchFamily="66" charset="0"/>
              </a:rPr>
              <a:t>contraception for 1 year</a:t>
            </a:r>
          </a:p>
        </p:txBody>
      </p:sp>
      <p:sp>
        <p:nvSpPr>
          <p:cNvPr id="3" name="TextBox 2"/>
          <p:cNvSpPr txBox="1"/>
          <p:nvPr/>
        </p:nvSpPr>
        <p:spPr>
          <a:xfrm>
            <a:off x="1447800" y="2819400"/>
            <a:ext cx="6096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omic Sans MS" panose="030F0702030302020204" pitchFamily="66" charset="0"/>
              </a:rPr>
              <a:t>1.8 million women 15-49 y/o who used hormonal contraception followed for 10.9 years</a:t>
            </a:r>
          </a:p>
          <a:p>
            <a:pPr marL="285750" indent="-285750">
              <a:buFont typeface="Arial" panose="020B0604020202020204" pitchFamily="34" charset="0"/>
              <a:buChar char="•"/>
            </a:pPr>
            <a:r>
              <a:rPr lang="en-US" dirty="0">
                <a:latin typeface="Comic Sans MS" panose="030F0702030302020204" pitchFamily="66" charset="0"/>
              </a:rPr>
              <a:t>RR for breast cancer with 10 years of use 1.38</a:t>
            </a:r>
          </a:p>
          <a:p>
            <a:pPr marL="285750" indent="-285750">
              <a:buFont typeface="Arial" panose="020B0604020202020204" pitchFamily="34" charset="0"/>
              <a:buChar char="•"/>
            </a:pPr>
            <a:r>
              <a:rPr lang="en-US" dirty="0">
                <a:latin typeface="Comic Sans MS" panose="030F0702030302020204" pitchFamily="66" charset="0"/>
              </a:rPr>
              <a:t>RR for progestin IUD 1.21</a:t>
            </a:r>
          </a:p>
          <a:p>
            <a:pPr marL="285750" indent="-285750">
              <a:buFont typeface="Arial" panose="020B0604020202020204" pitchFamily="34" charset="0"/>
              <a:buChar char="•"/>
            </a:pPr>
            <a:r>
              <a:rPr lang="en-US" dirty="0">
                <a:latin typeface="Comic Sans MS" panose="030F0702030302020204" pitchFamily="66" charset="0"/>
              </a:rPr>
              <a:t>Risk remained high after stopping if &gt; 5 years of use </a:t>
            </a:r>
          </a:p>
        </p:txBody>
      </p:sp>
      <p:sp>
        <p:nvSpPr>
          <p:cNvPr id="4" name="TextBox 3"/>
          <p:cNvSpPr txBox="1"/>
          <p:nvPr/>
        </p:nvSpPr>
        <p:spPr>
          <a:xfrm>
            <a:off x="6858000" y="6585466"/>
            <a:ext cx="1676400" cy="307777"/>
          </a:xfrm>
          <a:prstGeom prst="rect">
            <a:avLst/>
          </a:prstGeom>
          <a:noFill/>
        </p:spPr>
        <p:txBody>
          <a:bodyPr wrap="square" rtlCol="0">
            <a:spAutoFit/>
          </a:bodyPr>
          <a:lstStyle/>
          <a:p>
            <a:r>
              <a:rPr lang="en-US" sz="1400" dirty="0">
                <a:latin typeface="Comic Sans MS" panose="030F0702030302020204" pitchFamily="66" charset="0"/>
              </a:rPr>
              <a:t>NEJM 2017</a:t>
            </a:r>
          </a:p>
        </p:txBody>
      </p:sp>
      <p:pic>
        <p:nvPicPr>
          <p:cNvPr id="5122"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2" y="171189"/>
            <a:ext cx="1981200" cy="22703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375" y="171189"/>
            <a:ext cx="1447800" cy="205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79174030"/>
              </p:ext>
            </p:extLst>
          </p:nvPr>
        </p:nvGraphicFramePr>
        <p:xfrm>
          <a:off x="914400" y="1295400"/>
          <a:ext cx="7467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1987032" y="2520434"/>
            <a:ext cx="5410200" cy="369332"/>
          </a:xfrm>
          <a:prstGeom prst="rect">
            <a:avLst/>
          </a:prstGeom>
          <a:noFill/>
        </p:spPr>
        <p:txBody>
          <a:bodyPr wrap="square" rtlCol="0">
            <a:spAutoFit/>
          </a:bodyPr>
          <a:lstStyle/>
          <a:p>
            <a:r>
              <a:rPr lang="en-US" dirty="0"/>
              <a:t>	Relative risk of breast cancer</a:t>
            </a:r>
          </a:p>
        </p:txBody>
      </p:sp>
      <p:sp>
        <p:nvSpPr>
          <p:cNvPr id="4" name="TextBox 3"/>
          <p:cNvSpPr txBox="1"/>
          <p:nvPr/>
        </p:nvSpPr>
        <p:spPr>
          <a:xfrm>
            <a:off x="533401" y="152400"/>
            <a:ext cx="8153399" cy="707886"/>
          </a:xfrm>
          <a:prstGeom prst="rect">
            <a:avLst/>
          </a:prstGeom>
          <a:noFill/>
        </p:spPr>
        <p:txBody>
          <a:bodyPr wrap="square" rtlCol="0">
            <a:spAutoFit/>
          </a:bodyPr>
          <a:lstStyle/>
          <a:p>
            <a:pPr algn="ctr"/>
            <a:r>
              <a:rPr lang="en-US" sz="4000" b="1" dirty="0">
                <a:latin typeface="Comic Sans MS" panose="030F0702030302020204" pitchFamily="66" charset="0"/>
              </a:rPr>
              <a:t>Breast cancer risk factors</a:t>
            </a:r>
          </a:p>
        </p:txBody>
      </p:sp>
    </p:spTree>
    <p:extLst>
      <p:ext uri="{BB962C8B-B14F-4D97-AF65-F5344CB8AC3E}">
        <p14:creationId xmlns:p14="http://schemas.microsoft.com/office/powerpoint/2010/main" val="339858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rPr>
              <a:t>Screening</a:t>
            </a:r>
          </a:p>
        </p:txBody>
      </p:sp>
      <p:sp>
        <p:nvSpPr>
          <p:cNvPr id="3" name="Content Placeholder 2"/>
          <p:cNvSpPr>
            <a:spLocks noGrp="1"/>
          </p:cNvSpPr>
          <p:nvPr>
            <p:ph idx="1"/>
          </p:nvPr>
        </p:nvSpPr>
        <p:spPr/>
        <p:txBody>
          <a:bodyPr>
            <a:normAutofit fontScale="77500" lnSpcReduction="20000"/>
          </a:bodyPr>
          <a:lstStyle/>
          <a:p>
            <a:r>
              <a:rPr lang="en-US" b="1" dirty="0">
                <a:latin typeface="Comic Sans MS" panose="030F0702030302020204" pitchFamily="66" charset="0"/>
              </a:rPr>
              <a:t>Screening average risk (Life time risk &lt; 15%)</a:t>
            </a:r>
          </a:p>
          <a:p>
            <a:pPr marL="0" indent="0">
              <a:buNone/>
            </a:pPr>
            <a:endParaRPr lang="en-US" b="1" dirty="0">
              <a:latin typeface="Comic Sans MS" panose="030F0702030302020204" pitchFamily="66" charset="0"/>
            </a:endParaRPr>
          </a:p>
          <a:p>
            <a:r>
              <a:rPr lang="en-US" b="1" dirty="0">
                <a:latin typeface="Comic Sans MS" panose="030F0702030302020204" pitchFamily="66" charset="0"/>
              </a:rPr>
              <a:t>Controversies</a:t>
            </a:r>
          </a:p>
          <a:p>
            <a:pPr marL="0" indent="0">
              <a:buNone/>
            </a:pPr>
            <a:endParaRPr lang="en-US" b="1" dirty="0">
              <a:latin typeface="Comic Sans MS" panose="030F0702030302020204" pitchFamily="66" charset="0"/>
            </a:endParaRPr>
          </a:p>
          <a:p>
            <a:r>
              <a:rPr lang="en-US" b="1" dirty="0">
                <a:latin typeface="Comic Sans MS" panose="030F0702030302020204" pitchFamily="66" charset="0"/>
              </a:rPr>
              <a:t>Increased risk populations (Life time risk &gt; 20%)</a:t>
            </a:r>
          </a:p>
          <a:p>
            <a:pPr marL="0" indent="0">
              <a:buNone/>
            </a:pPr>
            <a:r>
              <a:rPr lang="en-US" dirty="0">
                <a:latin typeface="Comic Sans MS" panose="030F0702030302020204" pitchFamily="66" charset="0"/>
              </a:rPr>
              <a:t>    Hereditary breast cancer and genetic testing</a:t>
            </a:r>
          </a:p>
          <a:p>
            <a:pPr marL="0" indent="0">
              <a:buNone/>
            </a:pPr>
            <a:r>
              <a:rPr lang="en-US" dirty="0">
                <a:latin typeface="Comic Sans MS" panose="030F0702030302020204" pitchFamily="66" charset="0"/>
              </a:rPr>
              <a:t>    Screening in increased risk</a:t>
            </a:r>
          </a:p>
          <a:p>
            <a:pPr marL="0" indent="0">
              <a:buNone/>
            </a:pPr>
            <a:r>
              <a:rPr lang="en-US" dirty="0">
                <a:latin typeface="Comic Sans MS" panose="030F0702030302020204" pitchFamily="66" charset="0"/>
              </a:rPr>
              <a:t>    Breast MRI</a:t>
            </a:r>
          </a:p>
          <a:p>
            <a:pPr marL="0" indent="0">
              <a:buNone/>
            </a:pPr>
            <a:r>
              <a:rPr lang="en-US" dirty="0">
                <a:latin typeface="Comic Sans MS" panose="030F0702030302020204" pitchFamily="66" charset="0"/>
              </a:rPr>
              <a:t>    Risk reduction in increased risk populations</a:t>
            </a:r>
          </a:p>
          <a:p>
            <a:endParaRPr lang="en-US" dirty="0"/>
          </a:p>
          <a:p>
            <a:pPr marL="0" indent="0">
              <a:buNone/>
            </a:pPr>
            <a:r>
              <a:rPr lang="en-US" dirty="0"/>
              <a:t>    </a:t>
            </a:r>
          </a:p>
        </p:txBody>
      </p:sp>
    </p:spTree>
    <p:extLst>
      <p:ext uri="{BB962C8B-B14F-4D97-AF65-F5344CB8AC3E}">
        <p14:creationId xmlns:p14="http://schemas.microsoft.com/office/powerpoint/2010/main" val="223752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rPr>
              <a:t>Screening for average risk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9050006"/>
              </p:ext>
            </p:extLst>
          </p:nvPr>
        </p:nvGraphicFramePr>
        <p:xfrm>
          <a:off x="609600" y="1371600"/>
          <a:ext cx="7848601" cy="386732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295401">
                  <a:extLst>
                    <a:ext uri="{9D8B030D-6E8A-4147-A177-3AD203B41FA5}">
                      <a16:colId xmlns:a16="http://schemas.microsoft.com/office/drawing/2014/main" xmlns="" val="20003"/>
                    </a:ext>
                  </a:extLst>
                </a:gridCol>
              </a:tblGrid>
              <a:tr h="1246044">
                <a:tc>
                  <a:txBody>
                    <a:bodyPr/>
                    <a:lstStyle/>
                    <a:p>
                      <a:r>
                        <a:rPr lang="en-US" sz="2400" dirty="0">
                          <a:latin typeface="Comic Sans MS" panose="030F0702030302020204" pitchFamily="66" charset="0"/>
                        </a:rPr>
                        <a:t>Cancer</a:t>
                      </a:r>
                      <a:r>
                        <a:rPr lang="en-US" sz="2400" baseline="0" dirty="0">
                          <a:latin typeface="Comic Sans MS" panose="030F0702030302020204" pitchFamily="66" charset="0"/>
                        </a:rPr>
                        <a:t> Prevention Group</a:t>
                      </a:r>
                      <a:endParaRPr lang="en-US" sz="2400" dirty="0">
                        <a:latin typeface="Comic Sans MS" panose="030F0702030302020204" pitchFamily="66" charset="0"/>
                      </a:endParaRPr>
                    </a:p>
                  </a:txBody>
                  <a:tcPr marL="68580" marR="68580"/>
                </a:tc>
                <a:tc>
                  <a:txBody>
                    <a:bodyPr/>
                    <a:lstStyle/>
                    <a:p>
                      <a:r>
                        <a:rPr lang="en-US" sz="2400" dirty="0">
                          <a:latin typeface="Comic Sans MS" panose="030F0702030302020204" pitchFamily="66" charset="0"/>
                        </a:rPr>
                        <a:t>Age 40-44</a:t>
                      </a:r>
                    </a:p>
                  </a:txBody>
                  <a:tcPr marL="68580" marR="68580"/>
                </a:tc>
                <a:tc>
                  <a:txBody>
                    <a:bodyPr/>
                    <a:lstStyle/>
                    <a:p>
                      <a:r>
                        <a:rPr lang="en-US" sz="2400" dirty="0">
                          <a:latin typeface="Comic Sans MS" panose="030F0702030302020204" pitchFamily="66" charset="0"/>
                        </a:rPr>
                        <a:t>Age 45-54</a:t>
                      </a:r>
                    </a:p>
                  </a:txBody>
                  <a:tcPr marL="68580" marR="68580"/>
                </a:tc>
                <a:tc>
                  <a:txBody>
                    <a:bodyPr/>
                    <a:lstStyle/>
                    <a:p>
                      <a:r>
                        <a:rPr lang="en-US" sz="2400">
                          <a:latin typeface="Comic Sans MS" panose="030F0702030302020204" pitchFamily="66" charset="0"/>
                        </a:rPr>
                        <a:t>&gt;50-55</a:t>
                      </a:r>
                      <a:endParaRPr lang="en-US" sz="2400" dirty="0">
                        <a:latin typeface="Comic Sans MS" panose="030F0702030302020204" pitchFamily="66" charset="0"/>
                      </a:endParaRPr>
                    </a:p>
                  </a:txBody>
                  <a:tcPr marL="68580" marR="68580"/>
                </a:tc>
                <a:extLst>
                  <a:ext uri="{0D108BD9-81ED-4DB2-BD59-A6C34878D82A}">
                    <a16:rowId xmlns:a16="http://schemas.microsoft.com/office/drawing/2014/main" xmlns="" val="10000"/>
                  </a:ext>
                </a:extLst>
              </a:tr>
              <a:tr h="1214094">
                <a:tc>
                  <a:txBody>
                    <a:bodyPr/>
                    <a:lstStyle/>
                    <a:p>
                      <a:r>
                        <a:rPr lang="en-US" sz="2000" dirty="0">
                          <a:latin typeface="Comic Sans MS" panose="030F0702030302020204" pitchFamily="66" charset="0"/>
                        </a:rPr>
                        <a:t>American</a:t>
                      </a:r>
                      <a:r>
                        <a:rPr lang="en-US" sz="2000" baseline="0" dirty="0">
                          <a:latin typeface="Comic Sans MS" panose="030F0702030302020204" pitchFamily="66" charset="0"/>
                        </a:rPr>
                        <a:t> Cancer Society</a:t>
                      </a:r>
                      <a:endParaRPr lang="en-US" sz="2000" dirty="0">
                        <a:latin typeface="Comic Sans MS" panose="030F0702030302020204" pitchFamily="66" charset="0"/>
                      </a:endParaRPr>
                    </a:p>
                  </a:txBody>
                  <a:tcPr marL="68580" marR="68580"/>
                </a:tc>
                <a:tc>
                  <a:txBody>
                    <a:bodyPr/>
                    <a:lstStyle/>
                    <a:p>
                      <a:r>
                        <a:rPr lang="en-US" sz="2000" dirty="0">
                          <a:latin typeface="Comic Sans MS" panose="030F0702030302020204" pitchFamily="66" charset="0"/>
                        </a:rPr>
                        <a:t>Individualized</a:t>
                      </a:r>
                      <a:r>
                        <a:rPr lang="en-US" sz="2000" baseline="0" dirty="0">
                          <a:latin typeface="Comic Sans MS" panose="030F0702030302020204" pitchFamily="66" charset="0"/>
                        </a:rPr>
                        <a:t> decision</a:t>
                      </a:r>
                      <a:endParaRPr lang="en-US" sz="2000" dirty="0">
                        <a:latin typeface="Comic Sans MS" panose="030F0702030302020204" pitchFamily="66" charset="0"/>
                      </a:endParaRPr>
                    </a:p>
                  </a:txBody>
                  <a:tcPr marL="68580" marR="68580"/>
                </a:tc>
                <a:tc>
                  <a:txBody>
                    <a:bodyPr/>
                    <a:lstStyle/>
                    <a:p>
                      <a:r>
                        <a:rPr lang="en-US" sz="2000" dirty="0">
                          <a:latin typeface="Comic Sans MS" panose="030F0702030302020204" pitchFamily="66" charset="0"/>
                        </a:rPr>
                        <a:t>Annual</a:t>
                      </a:r>
                    </a:p>
                  </a:txBody>
                  <a:tcPr marL="68580" marR="68580"/>
                </a:tc>
                <a:tc>
                  <a:txBody>
                    <a:bodyPr/>
                    <a:lstStyle/>
                    <a:p>
                      <a:r>
                        <a:rPr lang="en-US" sz="2000" dirty="0">
                          <a:latin typeface="Comic Sans MS" panose="030F0702030302020204" pitchFamily="66" charset="0"/>
                        </a:rPr>
                        <a:t>Switch to every 2 years or continue annually</a:t>
                      </a:r>
                    </a:p>
                  </a:txBody>
                  <a:tcPr marL="68580" marR="68580"/>
                </a:tc>
                <a:extLst>
                  <a:ext uri="{0D108BD9-81ED-4DB2-BD59-A6C34878D82A}">
                    <a16:rowId xmlns:a16="http://schemas.microsoft.com/office/drawing/2014/main" xmlns="" val="10001"/>
                  </a:ext>
                </a:extLst>
              </a:tr>
              <a:tr h="872104">
                <a:tc>
                  <a:txBody>
                    <a:bodyPr/>
                    <a:lstStyle/>
                    <a:p>
                      <a:r>
                        <a:rPr lang="en-US" sz="2000" dirty="0">
                          <a:latin typeface="Comic Sans MS" panose="030F0702030302020204" pitchFamily="66" charset="0"/>
                        </a:rPr>
                        <a:t>USPSTF</a:t>
                      </a:r>
                    </a:p>
                  </a:txBody>
                  <a:tcPr marL="68580" marR="68580"/>
                </a:tc>
                <a:tc>
                  <a:txBody>
                    <a:bodyPr/>
                    <a:lstStyle/>
                    <a:p>
                      <a:r>
                        <a:rPr lang="en-US" sz="2000" dirty="0">
                          <a:latin typeface="Comic Sans MS" panose="030F0702030302020204" pitchFamily="66" charset="0"/>
                        </a:rPr>
                        <a:t>Individualized</a:t>
                      </a:r>
                      <a:r>
                        <a:rPr lang="en-US" sz="2000" baseline="0" dirty="0">
                          <a:latin typeface="Comic Sans MS" panose="030F0702030302020204" pitchFamily="66" charset="0"/>
                        </a:rPr>
                        <a:t> decision</a:t>
                      </a:r>
                      <a:endParaRPr lang="en-US" sz="2000" dirty="0">
                        <a:latin typeface="Comic Sans MS" panose="030F0702030302020204" pitchFamily="66" charset="0"/>
                      </a:endParaRPr>
                    </a:p>
                  </a:txBody>
                  <a:tcPr marL="68580" marR="68580"/>
                </a:tc>
                <a:tc>
                  <a:txBody>
                    <a:bodyPr/>
                    <a:lstStyle/>
                    <a:p>
                      <a:r>
                        <a:rPr lang="en-US" sz="2000" dirty="0">
                          <a:latin typeface="Comic Sans MS" panose="030F0702030302020204" pitchFamily="66" charset="0"/>
                        </a:rPr>
                        <a:t>Individualized</a:t>
                      </a:r>
                      <a:r>
                        <a:rPr lang="en-US" sz="2000" baseline="0" dirty="0">
                          <a:latin typeface="Comic Sans MS" panose="030F0702030302020204" pitchFamily="66" charset="0"/>
                        </a:rPr>
                        <a:t> decision</a:t>
                      </a:r>
                      <a:endParaRPr lang="en-US" sz="2000" dirty="0">
                        <a:latin typeface="Comic Sans MS" panose="030F0702030302020204" pitchFamily="66" charset="0"/>
                      </a:endParaRPr>
                    </a:p>
                  </a:txBody>
                  <a:tcPr marL="68580" marR="68580"/>
                </a:tc>
                <a:tc>
                  <a:txBody>
                    <a:bodyPr/>
                    <a:lstStyle/>
                    <a:p>
                      <a:r>
                        <a:rPr lang="en-US" sz="2000" dirty="0">
                          <a:latin typeface="Comic Sans MS" panose="030F0702030302020204" pitchFamily="66" charset="0"/>
                        </a:rPr>
                        <a:t>Every</a:t>
                      </a:r>
                      <a:r>
                        <a:rPr lang="en-US" sz="2000" baseline="0" dirty="0">
                          <a:latin typeface="Comic Sans MS" panose="030F0702030302020204" pitchFamily="66" charset="0"/>
                        </a:rPr>
                        <a:t> 2 years (50-74)</a:t>
                      </a:r>
                      <a:endParaRPr lang="en-US" sz="2000" dirty="0">
                        <a:latin typeface="Comic Sans MS" panose="030F0702030302020204" pitchFamily="66" charset="0"/>
                      </a:endParaRPr>
                    </a:p>
                  </a:txBody>
                  <a:tcPr marL="68580" marR="6858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2353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2204</Words>
  <Application>Microsoft Office PowerPoint</Application>
  <PresentationFormat>On-screen Show (4:3)</PresentationFormat>
  <Paragraphs>366</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Breast cancer screening and survivorship</vt:lpstr>
      <vt:lpstr>Objectives</vt:lpstr>
      <vt:lpstr>Average risk of breast cancer</vt:lpstr>
      <vt:lpstr>PowerPoint Presentation</vt:lpstr>
      <vt:lpstr>Breast cancer risk with breast lesions</vt:lpstr>
      <vt:lpstr>PowerPoint Presentation</vt:lpstr>
      <vt:lpstr>PowerPoint Presentation</vt:lpstr>
      <vt:lpstr>Screening</vt:lpstr>
      <vt:lpstr>Screening for average risk</vt:lpstr>
      <vt:lpstr>Screening: Why the controversy?</vt:lpstr>
      <vt:lpstr>Screening- Controversy</vt:lpstr>
      <vt:lpstr>Increased risk populations</vt:lpstr>
      <vt:lpstr>PowerPoint Presentation</vt:lpstr>
      <vt:lpstr>Who should have genetic testing?</vt:lpstr>
      <vt:lpstr>Screening in increased risk populations</vt:lpstr>
      <vt:lpstr>Who should get a screening MRI</vt:lpstr>
      <vt:lpstr>Risk reduction in high risk patients</vt:lpstr>
      <vt:lpstr>Breast cancer treatment overview</vt:lpstr>
      <vt:lpstr>Localized breast cancer- Adjuvant chemotherapy</vt:lpstr>
      <vt:lpstr>Localized breast cancer: Adjuvant targeted therapy</vt:lpstr>
      <vt:lpstr>  Adjuvant therapy- HER2+ updates</vt:lpstr>
      <vt:lpstr>Localized disease: Adjuvant endocrine therapy</vt:lpstr>
      <vt:lpstr>PowerPoint Presentation</vt:lpstr>
      <vt:lpstr>Breast cancer – Long term care and survivorship</vt:lpstr>
      <vt:lpstr>PowerPoint Presentation</vt:lpstr>
      <vt:lpstr>Why is survivorship important?</vt:lpstr>
      <vt:lpstr>Aspects of Long term care &amp; survivorship</vt:lpstr>
      <vt:lpstr>Surveillance for breast cancer recurrence- Local recurrences</vt:lpstr>
      <vt:lpstr>Surveillance for breast cancer recurrence- Distant recurrences </vt:lpstr>
      <vt:lpstr>  Surveillance for recurrence: ACS and NCCN guidelines </vt:lpstr>
      <vt:lpstr>Screening for second primary cancers</vt:lpstr>
      <vt:lpstr>Other second primaries </vt:lpstr>
      <vt:lpstr>Long term adverse effects </vt:lpstr>
      <vt:lpstr>Cardiac disease following breast cancer</vt:lpstr>
      <vt:lpstr>Health Promotion</vt:lpstr>
      <vt:lpstr>The American Cancer Society Website cancer.org/treatment/survivorshipduringandaftertreatment/index</vt:lpstr>
      <vt:lpstr>PowerPoint Presentation</vt:lpstr>
      <vt:lpstr>Thank you</vt:lpstr>
    </vt:vector>
  </TitlesOfParts>
  <Company>Bon Secours Health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Raman, Rachna</dc:creator>
  <cp:lastModifiedBy>Penny Durrett</cp:lastModifiedBy>
  <cp:revision>316</cp:revision>
  <dcterms:created xsi:type="dcterms:W3CDTF">2017-11-25T15:26:41Z</dcterms:created>
  <dcterms:modified xsi:type="dcterms:W3CDTF">2018-01-06T12:11:02Z</dcterms:modified>
</cp:coreProperties>
</file>