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6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231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One patient died and five had recurrence in the SBRT group compared with six and six in the surgery group.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We don’t know what the precise number of metastases is that constitutes an oligometastatic state. Different trials have used different numbers.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Classic trigeminal neuralgia is characterized by a unilateral, paroxysmal, lancinating pain in the distribution of the trigeminal nerve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Response rates are approx 75% by 3 months. About a third of patients notice improvement in pain within the first 24 h. About 30% of patients have a new permanent partial facial numbness.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Radiosurgery: </a:t>
            </a:r>
            <a:br>
              <a:rPr lang="en"/>
            </a:br>
            <a:r>
              <a:rPr lang="en"/>
              <a:t>From Brain to Body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J. Daniel Pennington, MD, PhD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Urological Update &amp; More 2018 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625" y="4823567"/>
            <a:ext cx="1925600" cy="7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7075" y="5790749"/>
            <a:ext cx="2364700" cy="37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Lung SBRT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336325" y="1615125"/>
            <a:ext cx="4395300" cy="451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Radiation is precisely delivered to the lung tumor in 3 - 5 fractions* with excellent control rates.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Primary tumor control rate of 90 - 95%.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SBRT is the standard of care for medically inoperable early T1-2, N0 NSCLC.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The standard of care remains surgical resection for operable early-stage lung cancer patients. 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8" y="2364163"/>
            <a:ext cx="4257675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2450" y="4973100"/>
            <a:ext cx="2615700" cy="32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100"/>
              <a:t>(Høyer Cancer Imaging 2011)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32225" y="6340075"/>
            <a:ext cx="8099100" cy="46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*Common schema include 1, 3, 4, 5, 8, and 10 fractions depending on center and disease location.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800"/>
              <a:t>Can we compare SBRT to surgical resection?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(It’s complicated.)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49" y="4661300"/>
            <a:ext cx="2857500" cy="16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86225" y="539325"/>
            <a:ext cx="83355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58 patients randomized for the STARS and ROSEL trials analyzed by Chang et al. </a:t>
            </a:r>
            <a:br>
              <a:rPr lang="en"/>
            </a:br>
            <a:r>
              <a:rPr lang="en" sz="2800"/>
              <a:t>(</a:t>
            </a:r>
            <a:r>
              <a:rPr lang="en" sz="2800" i="1"/>
              <a:t>Lancet Oncol</a:t>
            </a:r>
            <a:r>
              <a:rPr lang="en" sz="2800"/>
              <a:t> 2015)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8" y="2005393"/>
            <a:ext cx="4102074" cy="26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350" y="2005400"/>
            <a:ext cx="4102074" cy="290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75" y="4929500"/>
            <a:ext cx="6792100" cy="18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150025" y="6254250"/>
            <a:ext cx="19311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Table: </a:t>
            </a:r>
            <a:br>
              <a:rPr lang="en"/>
            </a:br>
            <a:r>
              <a:rPr lang="en"/>
              <a:t>Joe Chang, MD, PhD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patient experience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2410100" y="1803800"/>
            <a:ext cx="6321600" cy="432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Shaverdian et al (</a:t>
            </a:r>
            <a:r>
              <a:rPr lang="en" sz="2100" i="1"/>
              <a:t>Lung Cancer</a:t>
            </a:r>
            <a:r>
              <a:rPr lang="en" sz="2100"/>
              <a:t> 2015) surveyed 39 patients who had experienced both lung surgery and SBRT/SABR.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Compared to surgery, 100% reported an easier recovery, less treatment related anxiety and less caregiver strain with SBRT.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Overall, 79.5% were more satisfied with SBRT than surgery and 89.7% would have rather had SBRT than surgery as it was performed for their prior NSCLC.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200"/>
              <a:t>Lung Cancer. 2015 Nov;90(2):230-3.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VALOR Trial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The VA is currently accruing a phase III trial to evaluate SBRT/SABR vs surgery in stage I NSCLC with an estimated enrollment of 670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PI: Drew Moghanaki, M.D., MPH </a:t>
            </a:r>
          </a:p>
          <a:p>
            <a:pPr marL="0" lvl="0" indent="0">
              <a:spcBef>
                <a:spcPts val="0"/>
              </a:spcBef>
              <a:buNone/>
            </a:pPr>
            <a:endParaRPr sz="2000"/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If your early stage lung cancer patients have VA access, please strongly consider referring to Dr Moghanaki and his colleagues at the VA! </a:t>
            </a:r>
          </a:p>
          <a:p>
            <a:pPr marL="0" lvl="0" indent="0">
              <a:spcBef>
                <a:spcPts val="0"/>
              </a:spcBef>
              <a:buNone/>
            </a:pPr>
            <a:endParaRPr sz="2000"/>
          </a:p>
          <a:p>
            <a:pPr marL="0" lvl="0" indent="-6985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 sz="2000"/>
              <a:t>ClinicalTrials.gov Identifier: NCT02984761</a:t>
            </a:r>
          </a:p>
          <a:p>
            <a:pPr marL="0" lvl="0" indent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34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about RFA?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59075" y="3498975"/>
            <a:ext cx="7872600" cy="263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Pooled analysis of 31 studies on SBRT (2767 patients) and 13 studies on RFA (328 patients).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Local control rates are superior for SBRT (above).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Most common severe (grade≥ 3) toxicity: </a:t>
            </a:r>
            <a:br>
              <a:rPr lang="en"/>
            </a:br>
            <a:r>
              <a:rPr lang="en"/>
              <a:t>	RFA: pneumothorax that required intervention in 13% </a:t>
            </a:r>
            <a:br>
              <a:rPr lang="en"/>
            </a:br>
            <a:r>
              <a:rPr lang="en"/>
              <a:t>	SBRT: radiation pneumonitis in 2% of patients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1417075" y="6263175"/>
            <a:ext cx="7314600" cy="45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Int J Radiation Oncol Biol Phys, Vol. 95, No. 5, pp. 1378e1390, 2016 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62" y="1615125"/>
            <a:ext cx="7872625" cy="18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T1-2, N0 NSCLC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939500" y="8132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Surgery remains the standard of care for operable patients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SBRT/SABR is the standard of care for medically inoperable patients, or those who refuse surgery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Phase III data are needed and clinical equipoise supports randomization between surgery and SBRT/SABR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If your Stage I NSCLC patients have VA benefits, please refer to Drew Moghanaki! 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Conclusions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Spine SBRT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Spinal metastases have long been treated with conventionally fractionated radiation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Stereotactic radiosurgery technique allows us to deliver an ablative dose to the tumor while sparing the spinal cord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Spine SBRT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380925" y="4733225"/>
            <a:ext cx="5350800" cy="139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Excellent pain relief and long-term radiographic control. Figures: Gerszten </a:t>
            </a:r>
            <a:r>
              <a:rPr lang="en" i="1"/>
              <a:t>Spine </a:t>
            </a:r>
            <a:r>
              <a:rPr lang="en"/>
              <a:t>2007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700"/>
              <a:t>*Long-term = at last f/u, median 21 mo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7525"/>
            <a:ext cx="3228525" cy="37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600" y="1767526"/>
            <a:ext cx="4946200" cy="2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SBRT for oligometastatic or oligoprogressive disease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There is increasing recognition of an oligometastatic state in some patients, suggesting definitive treatment to a small number of metastases may have survival benefits.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Similarly, patients treated with molecularly targeted agents may develop single or a few resistant clones which can potentially be treated definitively, allowing the patient to continue on the targeted agent. 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Disclosures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 am a practicing radiation oncologist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Oligometastatic colon cancer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5400675" y="1536425"/>
            <a:ext cx="3330900" cy="45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Adenocarcinoma of the sigmoid colon with synchronous pulmonary metastasis in a 73 year old man.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Lung lesion resected, recurrence in bilateral lungs detected 1 year later.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Both lesions treated with SBRT, patient was NED 3 years later.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536425"/>
            <a:ext cx="5400675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462300" y="6393050"/>
            <a:ext cx="5288700" cy="34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Palma et al. </a:t>
            </a:r>
            <a:r>
              <a:rPr lang="en" i="1"/>
              <a:t>Nat Rev Clin Oncol.</a:t>
            </a:r>
            <a:r>
              <a:rPr lang="en"/>
              <a:t> 2014 Sep;11(9):549-57.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983650" y="539325"/>
            <a:ext cx="47382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Can we select these patients appropriately? 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993475" y="1518100"/>
            <a:ext cx="4738200" cy="422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Randomized phase II trial of NSCLC with up to 3 sites of metastatic disease.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49 patients with median f/u 12.4 months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SBRT or resection of all lesions vs. maintenance therapy.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Median progression-free survival in the local consolidative therapy group was 11·9 months versus 3·9 months in the maintenance therapy group.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 similar trial with up to 5 metastatic sites </a:t>
            </a:r>
            <a:r>
              <a:rPr lang="en" sz="1700"/>
              <a:t>(Iyengar </a:t>
            </a:r>
            <a:r>
              <a:rPr lang="en" sz="1700" i="1"/>
              <a:t>JAMA Onc</a:t>
            </a:r>
            <a:r>
              <a:rPr lang="en" sz="1700"/>
              <a:t> 2017)</a:t>
            </a:r>
            <a:r>
              <a:rPr lang="en"/>
              <a:t> showed comparable results: PFS 9.7 vs 3.5 months. 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7511"/>
            <a:ext cx="4039250" cy="52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4039250" y="6349450"/>
            <a:ext cx="4911000" cy="50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Gomez et al., </a:t>
            </a:r>
            <a:r>
              <a:rPr lang="en" i="1"/>
              <a:t>Lancet Oncol</a:t>
            </a:r>
            <a:r>
              <a:rPr lang="en"/>
              <a:t>. 2016 Dec;17(12):1672-1682.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NRG Oncology study BR002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This is a phase III clinical trial randomizing breast cancer patients with up to 2 non-CNS metastases to SBRT or surgery vs standard of care.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402 patients planned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Outcomes: progression-free survival, overall survival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100"/>
              <a:t>The closest centers with this trial open are Duke and U Maryland.</a:t>
            </a:r>
          </a:p>
          <a:p>
            <a:pPr marL="0" lvl="0" indent="-6985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ClinicalTrials.gov Identifier: NCT02364557</a:t>
            </a:r>
          </a:p>
          <a:p>
            <a:pPr marL="0" lvl="0" indent="0">
              <a:spcBef>
                <a:spcPts val="0"/>
              </a:spcBef>
              <a:buNone/>
            </a:pPr>
            <a:endParaRPr sz="2100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2" y="767925"/>
            <a:ext cx="2475728" cy="13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/>
              <a:t>SBRT for oliogmetastatic disease is very promising, but more data is needed.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Thank you.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Indicate when patients should be considered for radiosurgery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very brief history of radiosurgery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Cranial radiosugery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Body radiosurgery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Radiosurgery for lung cancer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Spinal radiosurgery 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-"/>
            </a:pPr>
            <a:r>
              <a:rPr lang="en" sz="2400"/>
              <a:t>Oligometastatic disease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Stereotactic radiosurgery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/>
              <a:t>Delivery of a single, high dose of irradiation to a small intra-cranial volume through the intact skull. </a:t>
            </a:r>
          </a:p>
          <a:p>
            <a:pPr marL="0" lvl="0" indent="0">
              <a:spcBef>
                <a:spcPts val="0"/>
              </a:spcBef>
              <a:buNone/>
            </a:pPr>
            <a:endParaRPr sz="2400"/>
          </a:p>
          <a:p>
            <a:pPr marL="0" lvl="0" indent="0">
              <a:spcBef>
                <a:spcPts val="0"/>
              </a:spcBef>
              <a:buNone/>
            </a:pPr>
            <a:r>
              <a:rPr lang="en" sz="2400"/>
              <a:t>Invented in the 1950s in Sweden by Lars Leksell and others.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3938"/>
            <a:ext cx="2322600" cy="1567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77750" y="3187950"/>
            <a:ext cx="2322600" cy="54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Lars Leksell (1907-1986)</a:t>
            </a:r>
            <a:br>
              <a:rPr lang="en"/>
            </a:br>
            <a:r>
              <a:rPr lang="en"/>
              <a:t>lgksociety.com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Stereotactic radiosurgery can be delivered effectively via several technologies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410100" y="2383350"/>
            <a:ext cx="6321600" cy="37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Examples include: Gamma Knife (Elekta) and multiple linear accelerator based platforms including TrueBeam (Varian),  Novalis Tx (BrainLab/Varian), Cyberknife (Accuray), Versa HD (Elekta), and others. 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7924"/>
            <a:ext cx="2410100" cy="1929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-29925" y="2617175"/>
            <a:ext cx="1290600" cy="19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100"/>
              <a:t>(mayo.edu)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863" y="3768126"/>
            <a:ext cx="6422274" cy="23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6812800" y="6047850"/>
            <a:ext cx="1290600" cy="27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100"/>
              <a:t>(brainlab.org)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Current indications for intracranial radiosurgery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/>
              <a:t>Brain malignancy (often metastatic disease) 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/>
              <a:t>Benign tumors (meningioma, schwannoma, pituitary adenoma, etc.)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/>
              <a:t>Vascular abnormalities (eg. Arteriovenous malformations) </a:t>
            </a:r>
          </a:p>
          <a:p>
            <a:pPr marL="457200" lvl="0" indent="-381000">
              <a:spcBef>
                <a:spcPts val="0"/>
              </a:spcBef>
              <a:buSzPts val="2400"/>
              <a:buAutoNum type="arabicParenR"/>
            </a:pPr>
            <a:r>
              <a:rPr lang="en" sz="2400"/>
              <a:t>Functional disorders (Trigeminal neuralgia, Parkinsonian tremor)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Trigeminal neuralgia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410112" y="1822901"/>
            <a:ext cx="6321600" cy="400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Neuroimaging to rule out secondary TN from demyelination from MS, or from mass effect.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900"/>
              <a:t>1st line therapy of classical TN is medical management with adequate doses of appropriate meds (oxcarbazepine, baclofen, lamotrigine, etc).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900"/>
              <a:t>If there is a vessel impinging upon the trigeminal nerve root, microvascular decompression is accomplished via craniotomy.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900"/>
              <a:t>Radiosurgery delivered in a single treatment to the trigeminal nerve root results in good pain relief for approx 75% of patients. </a:t>
            </a:r>
          </a:p>
          <a:p>
            <a:pPr marL="0" lvl="0" indent="0">
              <a:spcBef>
                <a:spcPts val="0"/>
              </a:spcBef>
              <a:buNone/>
            </a:pPr>
            <a:endParaRPr sz="190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00" y="767925"/>
            <a:ext cx="1991350" cy="19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60150" y="2700275"/>
            <a:ext cx="2157300" cy="8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Secondary TN caused by a petroclivus meningioma compressing the trigeminal nerve root </a:t>
            </a:r>
            <a:r>
              <a:rPr lang="en" sz="1100"/>
              <a:t>(radiopaedia.org)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5" y="4101700"/>
            <a:ext cx="2105312" cy="1845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89300" y="5965025"/>
            <a:ext cx="2105400" cy="74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No secondary etiology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/>
              <a:t>(headneckbrainspine.com)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SBRT/SABR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/>
              <a:t>Improvements in imaging and precision of radiation delivery allowed the parallel development of SBRT in Sweden and Japan, with US clinical experience starting in the mid-late 1990s.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200">
                <a:solidFill>
                  <a:srgbClr val="0000FF"/>
                </a:solidFill>
              </a:rPr>
              <a:t>S</a:t>
            </a:r>
            <a:r>
              <a:rPr lang="en" sz="2200"/>
              <a:t>tereotactic </a:t>
            </a:r>
            <a:r>
              <a:rPr lang="en" sz="2200">
                <a:solidFill>
                  <a:srgbClr val="0000FF"/>
                </a:solidFill>
              </a:rPr>
              <a:t>B</a:t>
            </a:r>
            <a:r>
              <a:rPr lang="en" sz="2200"/>
              <a:t>ody </a:t>
            </a:r>
            <a:r>
              <a:rPr lang="en" sz="2200">
                <a:solidFill>
                  <a:srgbClr val="0000FF"/>
                </a:solidFill>
              </a:rPr>
              <a:t>R</a:t>
            </a:r>
            <a:r>
              <a:rPr lang="en" sz="2200"/>
              <a:t>adiation </a:t>
            </a:r>
            <a:r>
              <a:rPr lang="en" sz="2200">
                <a:solidFill>
                  <a:srgbClr val="0000FF"/>
                </a:solidFill>
              </a:rPr>
              <a:t>T</a:t>
            </a:r>
            <a:r>
              <a:rPr lang="en" sz="2200"/>
              <a:t>herapy </a:t>
            </a:r>
            <a:br>
              <a:rPr lang="en" sz="2200"/>
            </a:br>
            <a:r>
              <a:rPr lang="en" sz="2200"/>
              <a:t>/ </a:t>
            </a:r>
            <a:br>
              <a:rPr lang="en" sz="2200"/>
            </a:br>
            <a:r>
              <a:rPr lang="en" sz="2200">
                <a:solidFill>
                  <a:srgbClr val="0000FF"/>
                </a:solidFill>
              </a:rPr>
              <a:t>S</a:t>
            </a:r>
            <a:r>
              <a:rPr lang="en" sz="2200"/>
              <a:t>tereotactic </a:t>
            </a:r>
            <a:r>
              <a:rPr lang="en" sz="2200">
                <a:solidFill>
                  <a:srgbClr val="0000FF"/>
                </a:solidFill>
              </a:rPr>
              <a:t>A</a:t>
            </a:r>
            <a:r>
              <a:rPr lang="en" sz="2200"/>
              <a:t>blative </a:t>
            </a:r>
            <a:r>
              <a:rPr lang="en" sz="2200">
                <a:solidFill>
                  <a:srgbClr val="0000FF"/>
                </a:solidFill>
              </a:rPr>
              <a:t>B</a:t>
            </a:r>
            <a:r>
              <a:rPr lang="en" sz="2200"/>
              <a:t>ody </a:t>
            </a:r>
            <a:r>
              <a:rPr lang="en" sz="2200">
                <a:solidFill>
                  <a:srgbClr val="0000FF"/>
                </a:solidFill>
              </a:rPr>
              <a:t>R</a:t>
            </a:r>
            <a:r>
              <a:rPr lang="en" sz="2200"/>
              <a:t>adiotherapy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Radiosurgery performed outside the cranium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1167</Words>
  <Application>Microsoft Office PowerPoint</Application>
  <PresentationFormat>On-screen Show (4:3)</PresentationFormat>
  <Paragraphs>113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Raleway</vt:lpstr>
      <vt:lpstr>Lato</vt:lpstr>
      <vt:lpstr>Swiss</vt:lpstr>
      <vt:lpstr>Radiosurgery:  From Brain to Body</vt:lpstr>
      <vt:lpstr>Disclosures</vt:lpstr>
      <vt:lpstr>Objective</vt:lpstr>
      <vt:lpstr>Outline</vt:lpstr>
      <vt:lpstr>Stereotactic radiosurgery</vt:lpstr>
      <vt:lpstr>Stereotactic radiosurgery can be delivered effectively via several technologies</vt:lpstr>
      <vt:lpstr>Current indications for intracranial radiosurgery</vt:lpstr>
      <vt:lpstr>Trigeminal neuralgia</vt:lpstr>
      <vt:lpstr>SBRT/SABR</vt:lpstr>
      <vt:lpstr>Lung SBRT</vt:lpstr>
      <vt:lpstr>Can we compare SBRT to surgical resection?</vt:lpstr>
      <vt:lpstr>58 patients randomized for the STARS and ROSEL trials analyzed by Chang et al.  (Lancet Oncol 2015)</vt:lpstr>
      <vt:lpstr>The patient experience </vt:lpstr>
      <vt:lpstr>VALOR Trial</vt:lpstr>
      <vt:lpstr>What about RFA? </vt:lpstr>
      <vt:lpstr>T1-2, N0 NSCLC</vt:lpstr>
      <vt:lpstr>Spine SBRT</vt:lpstr>
      <vt:lpstr>Spine SBRT</vt:lpstr>
      <vt:lpstr>SBRT for oligometastatic or oligoprogressive disease</vt:lpstr>
      <vt:lpstr>Oligometastatic colon cancer</vt:lpstr>
      <vt:lpstr>Can we select these patients appropriately? </vt:lpstr>
      <vt:lpstr>NRG Oncology study BR002</vt:lpstr>
      <vt:lpstr>SBRT for oliogmetastatic disease is very promising, but more data is needed. </vt:lpstr>
      <vt:lpstr>Thank you.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Radiosurgery:  From Brain to Body</dc:title>
  <dc:creator>Penny Durrett</dc:creator>
  <cp:lastModifiedBy>Penny Durrett</cp:lastModifiedBy>
  <cp:revision>1</cp:revision>
  <dcterms:modified xsi:type="dcterms:W3CDTF">2018-01-04T21:31:17Z</dcterms:modified>
</cp:coreProperties>
</file>