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87" r:id="rId12"/>
    <p:sldId id="267" r:id="rId13"/>
    <p:sldId id="269" r:id="rId14"/>
    <p:sldId id="268" r:id="rId15"/>
    <p:sldId id="270" r:id="rId16"/>
    <p:sldId id="271" r:id="rId17"/>
    <p:sldId id="288" r:id="rId18"/>
    <p:sldId id="289" r:id="rId19"/>
    <p:sldId id="274" r:id="rId20"/>
    <p:sldId id="275" r:id="rId21"/>
    <p:sldId id="273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46" d="100"/>
          <a:sy n="46" d="100"/>
        </p:scale>
        <p:origin x="-12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5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898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45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3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4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80ADB76-414C-4067-954C-B6FCCCBA118D}" type="datetimeFigureOut">
              <a:rPr lang="en-US" smtClean="0"/>
              <a:t>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120924-C8BB-4A8A-9D51-DE0A23A48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5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EE4DF-D7CC-4940-9EDB-F66BA1E4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025" y="1235053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Fecal Microbiota Transplantation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C985D01-A909-4CF5-A8FC-F4C1A7A9E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429133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For </a:t>
            </a:r>
            <a:r>
              <a:rPr lang="en-US" sz="3600" dirty="0" err="1"/>
              <a:t>C.Diff</a:t>
            </a:r>
            <a:r>
              <a:rPr lang="en-US" sz="3600" dirty="0"/>
              <a:t> Associated diarrhea and beyond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err="1"/>
              <a:t>Ramy</a:t>
            </a:r>
            <a:r>
              <a:rPr lang="en-US" sz="3600" dirty="0"/>
              <a:t> Eid, MD</a:t>
            </a:r>
          </a:p>
          <a:p>
            <a:pPr algn="ctr"/>
            <a:r>
              <a:rPr lang="en-US" sz="3600" dirty="0"/>
              <a:t>Gastrointestinal Specialists, Inc</a:t>
            </a:r>
          </a:p>
        </p:txBody>
      </p:sp>
    </p:spTree>
    <p:extLst>
      <p:ext uri="{BB962C8B-B14F-4D97-AF65-F5344CB8AC3E}">
        <p14:creationId xmlns:p14="http://schemas.microsoft.com/office/powerpoint/2010/main" val="169027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8A2400-A062-4EE6-826A-DE4FC25A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EF0965-7E8F-4F04-BFA3-4D9D1C6E0B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Transfer and implantation of stool and bacteria from the colon of a healthy person to the colon of a person with a certain disease to affect the cure of that disease.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3ADEAA1-406A-4EF8-A29E-2E05EB3590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87" y="1690688"/>
            <a:ext cx="3619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87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32B8C7-DEF9-4349-9E9B-0448C90C4BBB}"/>
              </a:ext>
            </a:extLst>
          </p:cNvPr>
          <p:cNvSpPr/>
          <p:nvPr/>
        </p:nvSpPr>
        <p:spPr>
          <a:xfrm>
            <a:off x="829734" y="2835564"/>
            <a:ext cx="10798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ACG:  American College of Gastroenterology </a:t>
            </a:r>
          </a:p>
          <a:p>
            <a:r>
              <a:rPr lang="en-US" sz="2800" dirty="0"/>
              <a:t>IDSA:  Infectious Diseases Society of America  </a:t>
            </a:r>
          </a:p>
          <a:p>
            <a:r>
              <a:rPr lang="en-US" sz="2800" dirty="0"/>
              <a:t>SHEA:  Society for Healthcare Epidemiology of America</a:t>
            </a:r>
          </a:p>
          <a:p>
            <a:r>
              <a:rPr lang="en-US" sz="2800" dirty="0"/>
              <a:t>ESCMID:  European Society of Clinical Microbiology and Infectious Diseases </a:t>
            </a:r>
          </a:p>
          <a:p>
            <a:r>
              <a:rPr lang="en-US" sz="2800" dirty="0"/>
              <a:t>WSES:  World Society of Emergency Surgery </a:t>
            </a:r>
          </a:p>
          <a:p>
            <a:r>
              <a:rPr lang="en-US" sz="2800" dirty="0"/>
              <a:t>ASID:  Australasian Society for Infectious Diseases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67BF25F-9D3A-4BCB-A1B3-C2CAEC78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FMT Rx Guidelines 2018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6F5A67D-4E1C-4782-8D9D-D3FA06C7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58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7D35986-DE8E-4BCF-8EC9-10B7BEEB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FMT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771061-A910-4863-8171-5F23D0F1D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≥ 3 Recurrences of mild/moderate CDI and failure to respond to standard Rx</a:t>
            </a:r>
          </a:p>
          <a:p>
            <a:r>
              <a:rPr lang="en-US" dirty="0"/>
              <a:t>≥2 Episodes of CDI resulting in hospitalization and significant morbidity </a:t>
            </a:r>
          </a:p>
          <a:p>
            <a:r>
              <a:rPr lang="en-US" dirty="0"/>
              <a:t>Moderate CDI with no response to standard therapy for at least 1 week</a:t>
            </a:r>
          </a:p>
          <a:p>
            <a:r>
              <a:rPr lang="en-US" dirty="0"/>
              <a:t>Severe CDI with no response to standard therapy after 48 hours</a:t>
            </a:r>
          </a:p>
        </p:txBody>
      </p:sp>
    </p:spTree>
    <p:extLst>
      <p:ext uri="{BB962C8B-B14F-4D97-AF65-F5344CB8AC3E}">
        <p14:creationId xmlns:p14="http://schemas.microsoft.com/office/powerpoint/2010/main" val="3262550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84204-927E-487C-91E4-49E58D5CE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30388D-E3F4-4135-9430-408C8B04F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Intimate</a:t>
            </a:r>
          </a:p>
          <a:p>
            <a:r>
              <a:rPr lang="en-US" dirty="0"/>
              <a:t>Friend</a:t>
            </a:r>
          </a:p>
          <a:p>
            <a:r>
              <a:rPr lang="en-US" dirty="0"/>
              <a:t>Unrelated volunteer</a:t>
            </a:r>
          </a:p>
          <a:p>
            <a:r>
              <a:rPr lang="en-US" dirty="0"/>
              <a:t>Over the age 18</a:t>
            </a:r>
          </a:p>
          <a:p>
            <a:r>
              <a:rPr lang="en-US" dirty="0"/>
              <a:t>Family members</a:t>
            </a:r>
          </a:p>
          <a:p>
            <a:r>
              <a:rPr lang="en-US" dirty="0"/>
              <a:t>Men preferred over women? (autoimmune diseases, IBS)</a:t>
            </a:r>
          </a:p>
          <a:p>
            <a:r>
              <a:rPr lang="en-US" dirty="0"/>
              <a:t>Pre-screened healthy donor pool</a:t>
            </a:r>
          </a:p>
        </p:txBody>
      </p:sp>
    </p:spTree>
    <p:extLst>
      <p:ext uri="{BB962C8B-B14F-4D97-AF65-F5344CB8AC3E}">
        <p14:creationId xmlns:p14="http://schemas.microsoft.com/office/powerpoint/2010/main" val="309526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296B34-8DFD-4CD7-9A20-0837CA2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C1D92E-3F0E-444D-81EC-243E9A130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same exclusions as for blood product donation</a:t>
            </a:r>
          </a:p>
          <a:p>
            <a:r>
              <a:rPr lang="en-US" dirty="0"/>
              <a:t>Screen donor for any illness – generally want someone who is healthy and on no medications</a:t>
            </a:r>
          </a:p>
          <a:p>
            <a:r>
              <a:rPr lang="en-US" dirty="0"/>
              <a:t>Screen for hepatitis A, B, C, HIV, </a:t>
            </a:r>
            <a:r>
              <a:rPr lang="en-US" dirty="0" err="1"/>
              <a:t>H.pylori</a:t>
            </a:r>
            <a:r>
              <a:rPr lang="en-US" dirty="0"/>
              <a:t>, syphilis, </a:t>
            </a:r>
            <a:r>
              <a:rPr lang="en-US" dirty="0" err="1"/>
              <a:t>C.difficile</a:t>
            </a:r>
            <a:r>
              <a:rPr lang="en-US" dirty="0"/>
              <a:t>, Giardia, E.coli, Salmonella, Shigella, Campylobacter infections</a:t>
            </a:r>
          </a:p>
          <a:p>
            <a:r>
              <a:rPr lang="en-US" dirty="0"/>
              <a:t>Can be an individual familiar to the patient or familiar to the MD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0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24DF2F-9AF3-4D58-B44F-C16BF8AC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Stool preparation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9F1A9E5-AE41-46F5-9FBC-3C1C04968C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Stool is collected from the donor, processed to create a liquid suspension in water, filtered for large particulates</a:t>
            </a:r>
          </a:p>
          <a:p>
            <a:r>
              <a:rPr lang="en-US" dirty="0"/>
              <a:t>Stool can be frozen and used later with similar efficacy</a:t>
            </a:r>
          </a:p>
          <a:p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E2142B22-F1D5-4600-B58F-A57B11D4039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73" y="2231684"/>
            <a:ext cx="2725707" cy="290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46ACCD04-DECB-453A-8A07-1BEA4DBBA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742670"/>
            <a:ext cx="2878712" cy="192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4A557-D036-46D7-AB66-E9600D958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68F73-1DC6-4B2E-AE83-7918228370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Small bowel upper endoscopy to the jejunum</a:t>
            </a:r>
          </a:p>
          <a:p>
            <a:r>
              <a:rPr lang="en-US" dirty="0" err="1"/>
              <a:t>Nasojejunal</a:t>
            </a:r>
            <a:r>
              <a:rPr lang="en-US" dirty="0"/>
              <a:t> tube placement</a:t>
            </a:r>
          </a:p>
          <a:p>
            <a:r>
              <a:rPr lang="en-US" dirty="0"/>
              <a:t>Colonoscopy</a:t>
            </a:r>
          </a:p>
          <a:p>
            <a:r>
              <a:rPr lang="en-US" dirty="0"/>
              <a:t>Retention enemas</a:t>
            </a:r>
          </a:p>
          <a:p>
            <a:r>
              <a:rPr lang="en-US" dirty="0"/>
              <a:t>Oral capsules</a:t>
            </a:r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18ADF8C-6EDB-4AE9-AB1A-91D3F25E3DE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6181" y="2096294"/>
            <a:ext cx="2581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1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947D06D-B118-4D68-8B89-5435D5DA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OpenBiome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B37B73-B46C-4164-8F55-0077EB2BF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Frozen stool from universal donor(s)</a:t>
            </a:r>
          </a:p>
          <a:p>
            <a:r>
              <a:rPr lang="en-US" dirty="0"/>
              <a:t>Stool bank</a:t>
            </a:r>
          </a:p>
          <a:p>
            <a:pPr lvl="1"/>
            <a:r>
              <a:rPr lang="en-US" dirty="0"/>
              <a:t>Upper, lower, capsules (30)</a:t>
            </a:r>
          </a:p>
        </p:txBody>
      </p:sp>
    </p:spTree>
    <p:extLst>
      <p:ext uri="{BB962C8B-B14F-4D97-AF65-F5344CB8AC3E}">
        <p14:creationId xmlns:p14="http://schemas.microsoft.com/office/powerpoint/2010/main" val="363417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C5D5924-9665-4425-B5EB-B3CD90843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scenario             Product/Route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E25A31F-17CE-41EC-B23C-7932F65F09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Typical recurrence</a:t>
            </a:r>
          </a:p>
          <a:p>
            <a:endParaRPr lang="en-US" dirty="0"/>
          </a:p>
          <a:p>
            <a:r>
              <a:rPr lang="en-US" dirty="0"/>
              <a:t>Toxic megacolon/Ileus</a:t>
            </a:r>
          </a:p>
          <a:p>
            <a:endParaRPr lang="en-US" dirty="0"/>
          </a:p>
          <a:p>
            <a:r>
              <a:rPr lang="en-US" dirty="0"/>
              <a:t>Aged, infirm, incontinent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EE09720-B9CF-4D45-BEF4-9AF608441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090" y="1690688"/>
            <a:ext cx="503396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Lower, upper, capsules</a:t>
            </a:r>
          </a:p>
          <a:p>
            <a:endParaRPr lang="en-US" dirty="0"/>
          </a:p>
          <a:p>
            <a:r>
              <a:rPr lang="en-US" dirty="0"/>
              <a:t>Multiple lower ± upper</a:t>
            </a:r>
          </a:p>
          <a:p>
            <a:endParaRPr lang="en-US" dirty="0"/>
          </a:p>
          <a:p>
            <a:r>
              <a:rPr lang="en-US" dirty="0"/>
              <a:t>Upper</a:t>
            </a:r>
          </a:p>
        </p:txBody>
      </p:sp>
    </p:spTree>
    <p:extLst>
      <p:ext uri="{BB962C8B-B14F-4D97-AF65-F5344CB8AC3E}">
        <p14:creationId xmlns:p14="http://schemas.microsoft.com/office/powerpoint/2010/main" val="36271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CF31CE-8BC0-40ED-9FA5-1D29EF78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 FMT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9DFFB-5F6B-4C4C-B3D9-2E61A8C24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SHORT-TERM</a:t>
            </a:r>
          </a:p>
          <a:p>
            <a:r>
              <a:rPr lang="en-US" dirty="0"/>
              <a:t>Risk of aspiration if not delivered deep into upper small intestine</a:t>
            </a:r>
          </a:p>
          <a:p>
            <a:r>
              <a:rPr lang="en-US" dirty="0"/>
              <a:t>Risk of acquiring infection from donors – rare, single case reports</a:t>
            </a:r>
          </a:p>
          <a:p>
            <a:r>
              <a:rPr lang="en-US" dirty="0"/>
              <a:t>Risk of complications from sedation and endoscopy – bleeding, perforation, transmission of other infections: 1/1000-1/10,000</a:t>
            </a:r>
          </a:p>
          <a:p>
            <a:r>
              <a:rPr lang="en-US" dirty="0"/>
              <a:t>Does not impact liver transplantation screening or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3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10EF14-A16E-4754-BED1-B7EE7D93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B6033-A2C5-4020-A659-09EECE7D1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Gut microbiota</a:t>
            </a:r>
          </a:p>
          <a:p>
            <a:pPr lvl="1"/>
            <a:r>
              <a:rPr lang="en-US" dirty="0"/>
              <a:t>Evolution and role</a:t>
            </a:r>
          </a:p>
          <a:p>
            <a:pPr lvl="2"/>
            <a:r>
              <a:rPr lang="en-US" dirty="0"/>
              <a:t>Immune system function</a:t>
            </a:r>
          </a:p>
          <a:p>
            <a:pPr lvl="2"/>
            <a:r>
              <a:rPr lang="en-US" dirty="0"/>
              <a:t>Gut homeostasis</a:t>
            </a:r>
          </a:p>
          <a:p>
            <a:r>
              <a:rPr lang="en-US" dirty="0"/>
              <a:t>Symbiosis</a:t>
            </a:r>
          </a:p>
          <a:p>
            <a:r>
              <a:rPr lang="en-US" dirty="0"/>
              <a:t>Dysbiosis</a:t>
            </a:r>
          </a:p>
          <a:p>
            <a:r>
              <a:rPr lang="en-US" dirty="0"/>
              <a:t>C. </a:t>
            </a:r>
            <a:r>
              <a:rPr lang="en-US" i="1" dirty="0"/>
              <a:t>difficile </a:t>
            </a:r>
            <a:r>
              <a:rPr lang="en-US" dirty="0"/>
              <a:t>infection (CDI)</a:t>
            </a:r>
          </a:p>
        </p:txBody>
      </p:sp>
    </p:spTree>
    <p:extLst>
      <p:ext uri="{BB962C8B-B14F-4D97-AF65-F5344CB8AC3E}">
        <p14:creationId xmlns:p14="http://schemas.microsoft.com/office/powerpoint/2010/main" val="26295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653002-9055-45B4-8CA7-C2B23509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of FMT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A50ED2-A01B-4908-9920-18032AF0B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LONG-TERM</a:t>
            </a:r>
          </a:p>
          <a:p>
            <a:endParaRPr lang="en-US" dirty="0"/>
          </a:p>
          <a:p>
            <a:r>
              <a:rPr lang="en-US" dirty="0"/>
              <a:t>Complex interplay between gut microbiome and host</a:t>
            </a:r>
          </a:p>
          <a:p>
            <a:r>
              <a:rPr lang="en-US" dirty="0"/>
              <a:t>Risk of developing conditions of the donor?</a:t>
            </a:r>
          </a:p>
          <a:p>
            <a:r>
              <a:rPr lang="en-US" dirty="0"/>
              <a:t>Intestinal microbiota has been associated with colon cancer, diabetes, obesity and atopic disorders</a:t>
            </a:r>
          </a:p>
        </p:txBody>
      </p:sp>
    </p:spTree>
    <p:extLst>
      <p:ext uri="{BB962C8B-B14F-4D97-AF65-F5344CB8AC3E}">
        <p14:creationId xmlns:p14="http://schemas.microsoft.com/office/powerpoint/2010/main" val="213388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F59289-2E2A-4C52-B30C-DF393651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data in CDI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5F781-5636-4C6B-B4DF-8EA11AFCA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Success rates depend slightly on route of delivery</a:t>
            </a:r>
          </a:p>
          <a:p>
            <a:r>
              <a:rPr lang="en-US" dirty="0"/>
              <a:t>Enema </a:t>
            </a:r>
            <a:r>
              <a:rPr lang="en-US" dirty="0">
                <a:sym typeface="Wingdings"/>
              </a:rPr>
              <a:t> 80-85%</a:t>
            </a:r>
          </a:p>
          <a:p>
            <a:r>
              <a:rPr lang="en-US" dirty="0">
                <a:sym typeface="Wingdings"/>
              </a:rPr>
              <a:t>Upper GI  80-85%</a:t>
            </a:r>
          </a:p>
          <a:p>
            <a:r>
              <a:rPr lang="en-US" dirty="0">
                <a:sym typeface="Wingdings"/>
              </a:rPr>
              <a:t>Colonoscopy to the right colon  90-95%</a:t>
            </a:r>
          </a:p>
          <a:p>
            <a:r>
              <a:rPr lang="en-US" dirty="0">
                <a:sym typeface="Wingdings"/>
              </a:rPr>
              <a:t>Usually see control of diarrhea symptoms within 48-96 hours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MGH study, open label, relapsing </a:t>
            </a:r>
            <a:r>
              <a:rPr lang="en-US" dirty="0" err="1">
                <a:sym typeface="Wingdings"/>
              </a:rPr>
              <a:t>C.Dff</a:t>
            </a:r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15 frozen pills, orally over 2 consecutive days</a:t>
            </a:r>
          </a:p>
          <a:p>
            <a:r>
              <a:rPr lang="en-US" dirty="0">
                <a:sym typeface="Wingdings"/>
              </a:rPr>
              <a:t>90% response rate</a:t>
            </a:r>
          </a:p>
          <a:p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1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550C3-4422-48F5-A081-98F151F2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Fecal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0F1ED9-EFC8-4CB0-B008-102419EA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Randomized trial : 219 patients</a:t>
            </a:r>
          </a:p>
          <a:p>
            <a:r>
              <a:rPr lang="en-US" dirty="0"/>
              <a:t>6 Canadian academic medical centers</a:t>
            </a:r>
          </a:p>
          <a:p>
            <a:r>
              <a:rPr lang="en-US" dirty="0"/>
              <a:t>Frozen/thawed vs fresh stool for R-CDI</a:t>
            </a:r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  <a:r>
              <a:rPr lang="en-US" b="1" i="1" u="sng" dirty="0">
                <a:solidFill>
                  <a:srgbClr val="FF0000"/>
                </a:solidFill>
              </a:rPr>
              <a:t>Frozen          Fresh</a:t>
            </a:r>
          </a:p>
          <a:p>
            <a:pPr marL="0" indent="0">
              <a:buNone/>
            </a:pPr>
            <a:r>
              <a:rPr lang="en-US" dirty="0"/>
              <a:t>Per-protocol analysis             83.5%	    85.1%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FF00"/>
                </a:solidFill>
              </a:rPr>
              <a:t>Advantages of frozen FMT:</a:t>
            </a:r>
          </a:p>
          <a:p>
            <a:pPr marL="0" indent="0">
              <a:buNone/>
            </a:pPr>
            <a:r>
              <a:rPr lang="en-US" dirty="0"/>
              <a:t>Availability, efficacy, safety, cost, data collection										</a:t>
            </a:r>
          </a:p>
          <a:p>
            <a:pPr marL="0" indent="0">
              <a:buNone/>
            </a:pPr>
            <a:r>
              <a:rPr lang="en-US" dirty="0"/>
              <a:t>							</a:t>
            </a:r>
            <a:r>
              <a:rPr lang="en-US" sz="1900" i="1" dirty="0"/>
              <a:t>Lee CH, et al. JAMA 2016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42779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9675AF-CD74-4A41-866C-107BCCE3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FMT: Fresh, Frozen, or Lyophilized</a:t>
            </a:r>
            <a:br>
              <a:rPr lang="en-US" dirty="0"/>
            </a:br>
            <a:r>
              <a:rPr lang="en-US" dirty="0"/>
              <a:t>	(RDBCT of 72 pts with R-CDI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9E7C06BB-8118-4CF4-A2B5-C0547FDACC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89364"/>
              </p:ext>
            </p:extLst>
          </p:nvPr>
        </p:nvGraphicFramePr>
        <p:xfrm>
          <a:off x="838200" y="1825625"/>
          <a:ext cx="8534400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xmlns="" val="3217598424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255762371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1502486088"/>
                    </a:ext>
                  </a:extLst>
                </a:gridCol>
              </a:tblGrid>
              <a:tr h="772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Cure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Microbial diversity Reconstitution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273343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Fresh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Day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8891047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Frozen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Day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163875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Lyophilized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Day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528171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9671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0141B7-2374-4EE1-81B4-E7DE591CCFEF}"/>
              </a:ext>
            </a:extLst>
          </p:cNvPr>
          <p:cNvSpPr txBox="1"/>
          <p:nvPr/>
        </p:nvSpPr>
        <p:spPr>
          <a:xfrm>
            <a:off x="7569843" y="6381750"/>
            <a:ext cx="4364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Jiang, et al. 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49790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40E13-3B62-437F-9A0F-AC5FD012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Public Stool Bank*</a:t>
            </a:r>
            <a:br>
              <a:rPr lang="en-US" dirty="0"/>
            </a:br>
            <a:r>
              <a:rPr lang="en-US" sz="3200" dirty="0"/>
              <a:t>2050 pts from 633 health care facilities</a:t>
            </a:r>
            <a:br>
              <a:rPr lang="en-US" sz="3200" dirty="0"/>
            </a:br>
            <a:r>
              <a:rPr lang="en-US" sz="3200" dirty="0"/>
              <a:t>50 States, 7 countries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C5EEC358-C7B2-4C99-9ADB-07A41E831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766739"/>
              </p:ext>
            </p:extLst>
          </p:nvPr>
        </p:nvGraphicFramePr>
        <p:xfrm>
          <a:off x="1120775" y="1825625"/>
          <a:ext cx="1023302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>
                  <a:extLst>
                    <a:ext uri="{9D8B030D-6E8A-4147-A177-3AD203B41FA5}">
                      <a16:colId xmlns:a16="http://schemas.microsoft.com/office/drawing/2014/main" xmlns="" val="99733002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1265363431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1486152134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428776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CDI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Cure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Upper (30 ml)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Lower (250)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61397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n= 15%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n= 85%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58815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Recurrent (1542)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85.9%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79.5%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87.0%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992581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Severe (90)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83.3%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88.0%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81.5%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215202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Mixed (259)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79.2%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66.7%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80.0%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2735868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Refractory (159)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74.2%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69.7%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75.4%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153302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299778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Overall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74.1%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85.8%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2556524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4C15DA-7650-4306-BFF4-DF00DACF6CA7}"/>
              </a:ext>
            </a:extLst>
          </p:cNvPr>
          <p:cNvSpPr txBox="1"/>
          <p:nvPr/>
        </p:nvSpPr>
        <p:spPr>
          <a:xfrm>
            <a:off x="3083326" y="5308461"/>
            <a:ext cx="582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42 AEs, none definitely related to FMT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FE1FA8-A68E-42A5-B202-763D20A2F67F}"/>
              </a:ext>
            </a:extLst>
          </p:cNvPr>
          <p:cNvSpPr txBox="1"/>
          <p:nvPr/>
        </p:nvSpPr>
        <p:spPr>
          <a:xfrm>
            <a:off x="927783" y="6286242"/>
            <a:ext cx="284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/>
              <a:t>OpenBiome</a:t>
            </a:r>
            <a:r>
              <a:rPr lang="en-US" dirty="0"/>
              <a:t>, Medford, 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DB0895-3F59-489C-856E-C78E33E58DF2}"/>
              </a:ext>
            </a:extLst>
          </p:cNvPr>
          <p:cNvSpPr txBox="1"/>
          <p:nvPr/>
        </p:nvSpPr>
        <p:spPr>
          <a:xfrm>
            <a:off x="7096125" y="6286242"/>
            <a:ext cx="484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Poster 2120:Osman, et al. ID week 2016</a:t>
            </a:r>
          </a:p>
        </p:txBody>
      </p:sp>
    </p:spTree>
    <p:extLst>
      <p:ext uri="{BB962C8B-B14F-4D97-AF65-F5344CB8AC3E}">
        <p14:creationId xmlns:p14="http://schemas.microsoft.com/office/powerpoint/2010/main" val="261720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A9C660-4DD6-47BB-B349-DF2A5D49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FMT Capsules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A9D15197-F5D6-4ABB-A7D6-A5D28F345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658128"/>
              </p:ext>
            </p:extLst>
          </p:nvPr>
        </p:nvGraphicFramePr>
        <p:xfrm>
          <a:off x="1120775" y="1825625"/>
          <a:ext cx="1023302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256">
                  <a:extLst>
                    <a:ext uri="{9D8B030D-6E8A-4147-A177-3AD203B41FA5}">
                      <a16:colId xmlns:a16="http://schemas.microsoft.com/office/drawing/2014/main" xmlns="" val="3495436360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86075769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3770356757"/>
                    </a:ext>
                  </a:extLst>
                </a:gridCol>
                <a:gridCol w="2558256">
                  <a:extLst>
                    <a:ext uri="{9D8B030D-6E8A-4147-A177-3AD203B41FA5}">
                      <a16:colId xmlns:a16="http://schemas.microsoft.com/office/drawing/2014/main" xmlns="" val="4013301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Dose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#Patients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Cure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842045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Louie,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24-34 caps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33305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Youngster,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caps (15 x 2d)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92292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Khanna,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55743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Allegretti</a:t>
                      </a:r>
                      <a:r>
                        <a:rPr lang="en-US" dirty="0"/>
                        <a:t>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caps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123662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Hirsch,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6-22 caps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4042413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Staley,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88%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926381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929404-A523-442D-AFE2-D32BD6143EE0}"/>
              </a:ext>
            </a:extLst>
          </p:cNvPr>
          <p:cNvSpPr txBox="1"/>
          <p:nvPr/>
        </p:nvSpPr>
        <p:spPr>
          <a:xfrm>
            <a:off x="9534526" y="4810125"/>
            <a:ext cx="2076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ID week 2013</a:t>
            </a:r>
          </a:p>
          <a:p>
            <a:r>
              <a:rPr lang="en-US" i="1" dirty="0"/>
              <a:t>BMC Med 2016</a:t>
            </a:r>
          </a:p>
          <a:p>
            <a:r>
              <a:rPr lang="en-US" i="1" dirty="0"/>
              <a:t>JID 2016</a:t>
            </a:r>
          </a:p>
          <a:p>
            <a:r>
              <a:rPr lang="en-US" i="1" dirty="0"/>
              <a:t>DDW 2016</a:t>
            </a:r>
          </a:p>
          <a:p>
            <a:r>
              <a:rPr lang="en-US" i="1" dirty="0"/>
              <a:t>BMC Infect Dis 2015</a:t>
            </a:r>
          </a:p>
          <a:p>
            <a:r>
              <a:rPr lang="en-US" i="1" dirty="0"/>
              <a:t>Am J Gastro 2017</a:t>
            </a:r>
          </a:p>
        </p:txBody>
      </p:sp>
    </p:spTree>
    <p:extLst>
      <p:ext uri="{BB962C8B-B14F-4D97-AF65-F5344CB8AC3E}">
        <p14:creationId xmlns:p14="http://schemas.microsoft.com/office/powerpoint/2010/main" val="357211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D127F-50E7-407B-94AF-081F7909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38" y="47625"/>
            <a:ext cx="9837737" cy="16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Primary Cure Rates of FMT for CDI</a:t>
            </a:r>
            <a:br>
              <a:rPr lang="en-US" dirty="0"/>
            </a:br>
            <a:r>
              <a:rPr lang="en-US" dirty="0"/>
              <a:t>Meta-analysis</a:t>
            </a:r>
            <a:br>
              <a:rPr lang="en-US" dirty="0"/>
            </a:br>
            <a:r>
              <a:rPr lang="en-US" sz="3100" dirty="0"/>
              <a:t>(18 studies, 611 patients)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59FC082-913E-42DB-8D19-ADFEAC623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0573" y="1896269"/>
            <a:ext cx="4010025" cy="413385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73D869-1089-445A-AFE8-C8A422869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4000" dirty="0"/>
              <a:t>91.2% Overall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Lower: 93.2%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Upper:81.8%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Younger: 99.4%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Older: 87%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0F004A-94BB-4081-96E5-CF3CE1BF4F7E}"/>
              </a:ext>
            </a:extLst>
          </p:cNvPr>
          <p:cNvSpPr txBox="1"/>
          <p:nvPr/>
        </p:nvSpPr>
        <p:spPr>
          <a:xfrm>
            <a:off x="8315586" y="6372224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Li, et al. 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i="1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47478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2BBCD8-2E88-46F3-8E7B-448C5BFE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Recurrence Rates of FMT for CDI</a:t>
            </a:r>
            <a:br>
              <a:rPr lang="en-US" sz="3200" dirty="0"/>
            </a:br>
            <a:r>
              <a:rPr lang="en-US" sz="3200" dirty="0"/>
              <a:t>Meta-analysis</a:t>
            </a:r>
            <a:br>
              <a:rPr lang="en-US" sz="3200" dirty="0"/>
            </a:br>
            <a:r>
              <a:rPr lang="en-US" sz="3100" dirty="0"/>
              <a:t>(18 studies, 611 patients)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34A806E-4737-446F-B913-F0847A84DC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75594" y="2072481"/>
            <a:ext cx="4114800" cy="38576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2EAE688-D652-4111-B632-E29ECFF49C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Recurrence Rates</a:t>
            </a:r>
          </a:p>
          <a:p>
            <a:pPr lvl="1"/>
            <a:r>
              <a:rPr lang="en-US" sz="2800" dirty="0"/>
              <a:t>5.5% Overall</a:t>
            </a:r>
          </a:p>
          <a:p>
            <a:pPr lvl="2"/>
            <a:r>
              <a:rPr lang="en-US" sz="2800" dirty="0"/>
              <a:t>Lower:6.0%</a:t>
            </a:r>
          </a:p>
          <a:p>
            <a:pPr lvl="2"/>
            <a:r>
              <a:rPr lang="en-US" sz="2800" dirty="0"/>
              <a:t>Upper:8.2%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Younger: 4.6%</a:t>
            </a:r>
          </a:p>
          <a:p>
            <a:pPr lvl="2"/>
            <a:r>
              <a:rPr lang="en-US" sz="2800" dirty="0"/>
              <a:t>Older: 9.3</a:t>
            </a:r>
            <a:r>
              <a:rPr lang="en-US" dirty="0"/>
              <a:t>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AC20C0-4CC7-43E3-AC26-7EC73278CC5B}"/>
              </a:ext>
            </a:extLst>
          </p:cNvPr>
          <p:cNvSpPr txBox="1"/>
          <p:nvPr/>
        </p:nvSpPr>
        <p:spPr>
          <a:xfrm>
            <a:off x="8183301" y="6176963"/>
            <a:ext cx="377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/>
              <a:t>Li, et al. Aliment Pharmacol Ther 2016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138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CD81F4B-3521-4C5B-B301-0150167BC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FMT for R-CDI</a:t>
            </a:r>
            <a:br>
              <a:rPr lang="en-US" dirty="0"/>
            </a:br>
            <a:r>
              <a:rPr lang="en-US" sz="2800" dirty="0"/>
              <a:t>37 studies (7 RCTs and 30 case series)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3C97B6-DA01-4128-BD96-3DEC571B9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FMT was more effective than vancomycin</a:t>
            </a:r>
          </a:p>
          <a:p>
            <a:r>
              <a:rPr lang="en-US" dirty="0"/>
              <a:t>Clinical resolution rates (all studies): 92%</a:t>
            </a:r>
          </a:p>
          <a:p>
            <a:r>
              <a:rPr lang="en-US" dirty="0"/>
              <a:t>Lower tract FMT more effective than upper tract FMT</a:t>
            </a:r>
          </a:p>
          <a:p>
            <a:r>
              <a:rPr lang="en-US" dirty="0"/>
              <a:t>No difference between efficacy of fresh and frozen stool</a:t>
            </a:r>
          </a:p>
          <a:p>
            <a:r>
              <a:rPr lang="en-US" dirty="0"/>
              <a:t>Consecutive FMTs after failure of First FMT ====&gt; </a:t>
            </a:r>
            <a:r>
              <a:rPr lang="en-US" b="1" u="sng" dirty="0">
                <a:solidFill>
                  <a:srgbClr val="FFFF00"/>
                </a:solidFill>
              </a:rPr>
              <a:t>Incremental effect</a:t>
            </a:r>
          </a:p>
          <a:p>
            <a:r>
              <a:rPr lang="en-US" dirty="0"/>
              <a:t>Serious AEs are uncommon</a:t>
            </a:r>
          </a:p>
        </p:txBody>
      </p:sp>
    </p:spTree>
    <p:extLst>
      <p:ext uri="{BB962C8B-B14F-4D97-AF65-F5344CB8AC3E}">
        <p14:creationId xmlns:p14="http://schemas.microsoft.com/office/powerpoint/2010/main" val="15634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35A53-F1A7-405C-A2B6-DFC689B9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often does CDI recur after FMT?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9F0A5B1-5D88-4B3E-B5B5-59E25C9C6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42645"/>
              </p:ext>
            </p:extLst>
          </p:nvPr>
        </p:nvGraphicFramePr>
        <p:xfrm>
          <a:off x="1120775" y="1825625"/>
          <a:ext cx="102330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05">
                  <a:extLst>
                    <a:ext uri="{9D8B030D-6E8A-4147-A177-3AD203B41FA5}">
                      <a16:colId xmlns:a16="http://schemas.microsoft.com/office/drawing/2014/main" xmlns="" val="3765063028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xmlns="" val="500162603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xmlns="" val="241381139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xmlns="" val="387804383"/>
                    </a:ext>
                  </a:extLst>
                </a:gridCol>
                <a:gridCol w="2046605">
                  <a:extLst>
                    <a:ext uri="{9D8B030D-6E8A-4147-A177-3AD203B41FA5}">
                      <a16:colId xmlns:a16="http://schemas.microsoft.com/office/drawing/2014/main" xmlns="" val="3952307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Recurrence Rate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Patients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 Interval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63140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Brandt,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8/77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months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15023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Khanna,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25/238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months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3004789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Fischer, et al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10.5%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16/152</a:t>
                      </a:r>
                    </a:p>
                  </a:txBody>
                  <a:tcPr marL="88983" marR="88983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 months</a:t>
                      </a:r>
                    </a:p>
                  </a:txBody>
                  <a:tcPr marL="88983" marR="88983"/>
                </a:tc>
                <a:extLst>
                  <a:ext uri="{0D108BD9-81ED-4DB2-BD59-A6C34878D82A}">
                    <a16:rowId xmlns:a16="http://schemas.microsoft.com/office/drawing/2014/main" xmlns="" val="15292059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82F14A-6B84-4A02-893E-16F88A17977E}"/>
              </a:ext>
            </a:extLst>
          </p:cNvPr>
          <p:cNvSpPr txBox="1"/>
          <p:nvPr/>
        </p:nvSpPr>
        <p:spPr>
          <a:xfrm>
            <a:off x="1657351" y="4333875"/>
            <a:ext cx="864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FMT, long term rates of R-CDI with antibiotic use is low</a:t>
            </a:r>
          </a:p>
          <a:p>
            <a:r>
              <a:rPr lang="en-US" sz="2400" dirty="0"/>
              <a:t>          But not as low as without antibiotics.</a:t>
            </a:r>
          </a:p>
        </p:txBody>
      </p:sp>
    </p:spTree>
    <p:extLst>
      <p:ext uri="{BB962C8B-B14F-4D97-AF65-F5344CB8AC3E}">
        <p14:creationId xmlns:p14="http://schemas.microsoft.com/office/powerpoint/2010/main" val="428638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BCA07D-D9ED-4636-BCAC-C59C894E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intestinal flora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A109F2-4473-435A-894C-63DD2BF99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43744B-6BB1-4D2C-8304-729033428D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Human colonic microbiota </a:t>
            </a:r>
          </a:p>
          <a:p>
            <a:pPr lvl="1"/>
            <a:r>
              <a:rPr lang="en-US" dirty="0"/>
              <a:t>100 trillion bacteria (plus fungi, viruses)</a:t>
            </a:r>
          </a:p>
          <a:p>
            <a:pPr lvl="1"/>
            <a:r>
              <a:rPr lang="en-US" dirty="0"/>
              <a:t>500-1000 different species</a:t>
            </a:r>
          </a:p>
          <a:p>
            <a:pPr lvl="1"/>
            <a:r>
              <a:rPr lang="en-US" dirty="0"/>
              <a:t>60% of stool volume is bacteria</a:t>
            </a:r>
          </a:p>
          <a:p>
            <a:pPr lvl="1"/>
            <a:r>
              <a:rPr lang="en-US" dirty="0"/>
              <a:t>Normally protects against invasive pathogens, infection, </a:t>
            </a:r>
          </a:p>
          <a:p>
            <a:pPr lvl="1"/>
            <a:r>
              <a:rPr lang="en-US" dirty="0"/>
              <a:t>Produce vitamins</a:t>
            </a:r>
          </a:p>
          <a:p>
            <a:pPr lvl="1"/>
            <a:r>
              <a:rPr lang="en-US" dirty="0"/>
              <a:t>Assist in digestion of non-digestible fiber</a:t>
            </a:r>
          </a:p>
          <a:p>
            <a:pPr lvl="1"/>
            <a:r>
              <a:rPr lang="en-US" dirty="0"/>
              <a:t>Maintain colon health through production of free fatty acids</a:t>
            </a:r>
          </a:p>
          <a:p>
            <a:pPr lvl="1"/>
            <a:r>
              <a:rPr lang="en-US" dirty="0"/>
              <a:t>Modulate the colonic immune system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5059BAD-41CD-4E94-A4C8-FA2FAB1C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xmlns="" id="{7C39AE29-DE27-4221-A88F-997BAD9FE8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t="-25817" b="-25817"/>
          <a:stretch>
            <a:fillRect/>
          </a:stretch>
        </p:blipFill>
        <p:spPr>
          <a:xfrm>
            <a:off x="6746033" y="1554871"/>
            <a:ext cx="4386520" cy="4634792"/>
          </a:xfrm>
        </p:spPr>
      </p:pic>
    </p:spTree>
    <p:extLst>
      <p:ext uri="{BB962C8B-B14F-4D97-AF65-F5344CB8AC3E}">
        <p14:creationId xmlns:p14="http://schemas.microsoft.com/office/powerpoint/2010/main" val="3407622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48B7C-F9C3-4EB8-B12F-35B57C6F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Predictors of failure after FMT for R-CDI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5533E9-0C3A-4CD9-AB83-7A841D659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Advanced age</a:t>
            </a:r>
          </a:p>
          <a:p>
            <a:r>
              <a:rPr lang="en-US" dirty="0"/>
              <a:t>Underlying disease (COPD, renal failure…)</a:t>
            </a:r>
          </a:p>
          <a:p>
            <a:r>
              <a:rPr lang="en-US" dirty="0"/>
              <a:t>Hospital acquisition</a:t>
            </a:r>
          </a:p>
          <a:p>
            <a:r>
              <a:rPr lang="en-US" dirty="0"/>
              <a:t>Inpatient status</a:t>
            </a:r>
          </a:p>
          <a:p>
            <a:r>
              <a:rPr lang="en-US" dirty="0"/>
              <a:t>Severe/complicated CDI</a:t>
            </a:r>
          </a:p>
          <a:p>
            <a:r>
              <a:rPr lang="en-US" dirty="0"/>
              <a:t>Immunocompromised</a:t>
            </a:r>
          </a:p>
          <a:p>
            <a:r>
              <a:rPr lang="en-US" dirty="0"/>
              <a:t>Maximum WBC during R-CDI</a:t>
            </a:r>
          </a:p>
          <a:p>
            <a:r>
              <a:rPr lang="en-US" dirty="0"/>
              <a:t>Administration of antibiotics during R-CDI</a:t>
            </a:r>
          </a:p>
          <a:p>
            <a:r>
              <a:rPr lang="en-US" dirty="0"/>
              <a:t>PPI use</a:t>
            </a:r>
          </a:p>
        </p:txBody>
      </p:sp>
    </p:spTree>
    <p:extLst>
      <p:ext uri="{BB962C8B-B14F-4D97-AF65-F5344CB8AC3E}">
        <p14:creationId xmlns:p14="http://schemas.microsoft.com/office/powerpoint/2010/main" val="1527694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EB5F67-173E-4A8B-B144-45169A29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for Probiotics to prevent R-CDI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E30CC61-F707-41B4-B274-68EA7D20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3886" cy="4351338"/>
          </a:xfrm>
        </p:spPr>
        <p:txBody>
          <a:bodyPr/>
          <a:lstStyle/>
          <a:p>
            <a:r>
              <a:rPr lang="en-US" dirty="0"/>
              <a:t>May be effective at preventing CDI in pts on </a:t>
            </a:r>
            <a:r>
              <a:rPr lang="en-US" dirty="0" err="1"/>
              <a:t>abx</a:t>
            </a:r>
            <a:r>
              <a:rPr lang="en-US" dirty="0"/>
              <a:t> without history of CDI</a:t>
            </a:r>
          </a:p>
          <a:p>
            <a:r>
              <a:rPr lang="en-US" dirty="0"/>
              <a:t>Rx with probiotics closer to the first dose of </a:t>
            </a:r>
            <a:r>
              <a:rPr lang="en-US" dirty="0" err="1"/>
              <a:t>abx</a:t>
            </a:r>
            <a:r>
              <a:rPr lang="en-US" dirty="0"/>
              <a:t> decreases the risk of CDI by 50% in hospitalized patients</a:t>
            </a:r>
          </a:p>
          <a:p>
            <a:endParaRPr lang="en-US" dirty="0"/>
          </a:p>
          <a:p>
            <a:r>
              <a:rPr lang="en-US" dirty="0"/>
              <a:t>There is insufficient data to recommend probiotics for primary prevention of CDI</a:t>
            </a:r>
          </a:p>
          <a:p>
            <a:r>
              <a:rPr lang="en-US" dirty="0"/>
              <a:t>There is potential risk for probiotics to cause disseminated infections in hospitalized patients</a:t>
            </a:r>
          </a:p>
        </p:txBody>
      </p:sp>
    </p:spTree>
    <p:extLst>
      <p:ext uri="{BB962C8B-B14F-4D97-AF65-F5344CB8AC3E}">
        <p14:creationId xmlns:p14="http://schemas.microsoft.com/office/powerpoint/2010/main" val="1414937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E71382-6C69-4429-AC9E-BCE2AF20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severe, complicated CDI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752322-1CD8-4637-BCD5-A7A55C14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55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57 consecutive inpatients</a:t>
            </a:r>
          </a:p>
          <a:p>
            <a:r>
              <a:rPr lang="en-US" dirty="0"/>
              <a:t>91% (52/57) clinical cure at 1 month</a:t>
            </a:r>
          </a:p>
          <a:p>
            <a:r>
              <a:rPr lang="en-US" dirty="0"/>
              <a:t>No difference between fresh and frozen fecal material</a:t>
            </a:r>
          </a:p>
          <a:p>
            <a:r>
              <a:rPr lang="en-US" dirty="0"/>
              <a:t>No SAEs</a:t>
            </a:r>
          </a:p>
          <a:p>
            <a:r>
              <a:rPr lang="en-US" dirty="0"/>
              <a:t>Patients with severe or fulminant CDI and extensive </a:t>
            </a:r>
            <a:r>
              <a:rPr lang="en-US" dirty="0" err="1"/>
              <a:t>pseudomembranes</a:t>
            </a:r>
            <a:r>
              <a:rPr lang="en-US" dirty="0"/>
              <a:t> tend to respond poorly to a single FMT when anti-CDI antibiotics were held</a:t>
            </a:r>
          </a:p>
          <a:p>
            <a:pPr lvl="1"/>
            <a:r>
              <a:rPr lang="en-US" dirty="0"/>
              <a:t>53% pts cured by single FMT</a:t>
            </a:r>
          </a:p>
          <a:p>
            <a:pPr lvl="1"/>
            <a:r>
              <a:rPr lang="en-US" dirty="0"/>
              <a:t>28% pts needed 2 FMTs</a:t>
            </a:r>
          </a:p>
          <a:p>
            <a:pPr lvl="1"/>
            <a:r>
              <a:rPr lang="en-US" dirty="0"/>
              <a:t>11% pts required ≥ 3 FMTs</a:t>
            </a:r>
          </a:p>
          <a:p>
            <a:r>
              <a:rPr lang="en-US" dirty="0"/>
              <a:t>Sequential FMT for severe or complicated CDI is promising and may be preferred over colectomy in certain patients</a:t>
            </a:r>
          </a:p>
        </p:txBody>
      </p:sp>
    </p:spTree>
    <p:extLst>
      <p:ext uri="{BB962C8B-B14F-4D97-AF65-F5344CB8AC3E}">
        <p14:creationId xmlns:p14="http://schemas.microsoft.com/office/powerpoint/2010/main" val="2675114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FF49BC0-6646-4AA8-8240-68C4AA840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3500" y="2052885"/>
            <a:ext cx="9144000" cy="1641490"/>
          </a:xfrm>
        </p:spPr>
        <p:txBody>
          <a:bodyPr>
            <a:noAutofit/>
          </a:bodyPr>
          <a:lstStyle/>
          <a:p>
            <a:r>
              <a:rPr lang="en-US" sz="6000" dirty="0"/>
              <a:t>FMT in Diseases other than </a:t>
            </a:r>
            <a:br>
              <a:rPr lang="en-US" sz="6000" dirty="0"/>
            </a:br>
            <a:r>
              <a:rPr lang="en-US" sz="6000" i="1" dirty="0"/>
              <a:t>Clostridium difficile</a:t>
            </a:r>
            <a:endParaRPr lang="en-US" sz="6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4EFFDD7-3953-41D2-A312-615AC1787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2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8C1C9F-DF32-4F1C-930E-00F68CF6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FMT in inflammatory bowel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40D9B0-3B05-4BE6-ADDA-65ACDE08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Dysbiosis characterized by decreased diversity of species</a:t>
            </a:r>
          </a:p>
          <a:p>
            <a:pPr lvl="1"/>
            <a:r>
              <a:rPr lang="en-US" dirty="0"/>
              <a:t>Decreased Bacteroidetes phylum and </a:t>
            </a:r>
            <a:r>
              <a:rPr lang="en-US" dirty="0" err="1"/>
              <a:t>Lachnospiraceae</a:t>
            </a:r>
            <a:endParaRPr lang="en-US" dirty="0"/>
          </a:p>
          <a:p>
            <a:pPr lvl="1"/>
            <a:r>
              <a:rPr lang="en-US" dirty="0"/>
              <a:t>Increase in Proteobacteria and Actinobacteria</a:t>
            </a:r>
          </a:p>
          <a:p>
            <a:pPr lvl="1"/>
            <a:r>
              <a:rPr lang="en-US" dirty="0"/>
              <a:t>Low levels of </a:t>
            </a:r>
            <a:r>
              <a:rPr lang="en-US" dirty="0" err="1"/>
              <a:t>Faecalibacterium</a:t>
            </a:r>
            <a:r>
              <a:rPr lang="en-US" dirty="0"/>
              <a:t> </a:t>
            </a:r>
            <a:r>
              <a:rPr lang="en-US" dirty="0" err="1"/>
              <a:t>prausnitzii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Mixed results so far</a:t>
            </a:r>
          </a:p>
          <a:p>
            <a:pPr lvl="1"/>
            <a:r>
              <a:rPr lang="en-US" dirty="0"/>
              <a:t>Quality of studies</a:t>
            </a:r>
          </a:p>
          <a:p>
            <a:pPr lvl="1"/>
            <a:r>
              <a:rPr lang="en-US" dirty="0"/>
              <a:t>Variety of patient population</a:t>
            </a:r>
          </a:p>
          <a:p>
            <a:pPr lvl="1"/>
            <a:r>
              <a:rPr lang="en-US" dirty="0"/>
              <a:t>Concomitant medications</a:t>
            </a:r>
          </a:p>
        </p:txBody>
      </p:sp>
    </p:spTree>
    <p:extLst>
      <p:ext uri="{BB962C8B-B14F-4D97-AF65-F5344CB8AC3E}">
        <p14:creationId xmlns:p14="http://schemas.microsoft.com/office/powerpoint/2010/main" val="3508700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6F2B7-33C6-459A-B876-FCAF774E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inflammatory bowel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F31B98-A030-4DFD-BE27-A9D1A4F9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UC patients less likely to achieve clinical remission</a:t>
            </a:r>
          </a:p>
          <a:p>
            <a:r>
              <a:rPr lang="en-US" dirty="0"/>
              <a:t>Meta-analysis: 45% clinical remission rate</a:t>
            </a:r>
          </a:p>
          <a:p>
            <a:pPr lvl="1"/>
            <a:r>
              <a:rPr lang="en-US" dirty="0"/>
              <a:t>Younger patients </a:t>
            </a:r>
          </a:p>
          <a:p>
            <a:pPr lvl="1"/>
            <a:r>
              <a:rPr lang="en-US" dirty="0"/>
              <a:t>Crohn’s disease</a:t>
            </a:r>
          </a:p>
          <a:p>
            <a:pPr lvl="1"/>
            <a:r>
              <a:rPr lang="en-US" dirty="0"/>
              <a:t>Short-term effect?</a:t>
            </a:r>
          </a:p>
          <a:p>
            <a:pPr lvl="1"/>
            <a:r>
              <a:rPr lang="en-US" dirty="0"/>
              <a:t>Side effects: bloating, flatulence, vomiting, diarrhea, abdominal tenderness</a:t>
            </a:r>
          </a:p>
          <a:p>
            <a:pPr lvl="1"/>
            <a:r>
              <a:rPr lang="en-US" dirty="0"/>
              <a:t>Flares have been described</a:t>
            </a:r>
          </a:p>
        </p:txBody>
      </p:sp>
    </p:spTree>
    <p:extLst>
      <p:ext uri="{BB962C8B-B14F-4D97-AF65-F5344CB8AC3E}">
        <p14:creationId xmlns:p14="http://schemas.microsoft.com/office/powerpoint/2010/main" val="2783174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3AF29B-2ED6-47CE-BC44-935F2344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inflammatory bowel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C5A1CA-7055-4C9D-BD9E-7C1D5AB63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75 patients with UC , randomized to weekly FMT or water enemas for 6 weeks</a:t>
            </a:r>
          </a:p>
          <a:p>
            <a:pPr lvl="1"/>
            <a:r>
              <a:rPr lang="en-US" dirty="0"/>
              <a:t>24% achieved remission</a:t>
            </a:r>
          </a:p>
          <a:p>
            <a:pPr lvl="1"/>
            <a:r>
              <a:rPr lang="en-US" dirty="0"/>
              <a:t>5% with placebo</a:t>
            </a:r>
          </a:p>
          <a:p>
            <a:pPr lvl="1"/>
            <a:endParaRPr lang="en-US" dirty="0"/>
          </a:p>
          <a:p>
            <a:r>
              <a:rPr lang="en-US" dirty="0"/>
              <a:t>50 patients: Donor FMT or autologous FMT</a:t>
            </a:r>
          </a:p>
          <a:p>
            <a:pPr lvl="1"/>
            <a:r>
              <a:rPr lang="en-US" dirty="0"/>
              <a:t>No statistically significant difference in clinical or endoscopic remission</a:t>
            </a:r>
          </a:p>
        </p:txBody>
      </p:sp>
    </p:spTree>
    <p:extLst>
      <p:ext uri="{BB962C8B-B14F-4D97-AF65-F5344CB8AC3E}">
        <p14:creationId xmlns:p14="http://schemas.microsoft.com/office/powerpoint/2010/main" val="1080613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F7CF8-0F1F-4352-884D-5230CCCF1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Obesity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472DC8-FF7E-4A5D-97BE-40D9D7D7E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of gut microbiome in obesity</a:t>
            </a:r>
          </a:p>
          <a:p>
            <a:r>
              <a:rPr lang="en-US" dirty="0"/>
              <a:t>Transfer of gut microbiota from lean and obese in ex-germ free mice</a:t>
            </a:r>
          </a:p>
          <a:p>
            <a:r>
              <a:rPr lang="en-US" dirty="0"/>
              <a:t>Antibiotic treatment in early life can predispose to obesity in animal models</a:t>
            </a:r>
          </a:p>
          <a:p>
            <a:r>
              <a:rPr lang="en-US" dirty="0"/>
              <a:t>Transfer following Roux-en-Y gastric bypass </a:t>
            </a:r>
            <a:r>
              <a:rPr lang="en-US" dirty="0">
                <a:sym typeface="Wingdings" panose="05000000000000000000" pitchFamily="2" charset="2"/>
              </a:rPr>
              <a:t> Weight loss</a:t>
            </a:r>
          </a:p>
          <a:p>
            <a:r>
              <a:rPr lang="en-US" dirty="0">
                <a:sym typeface="Wingdings" panose="05000000000000000000" pitchFamily="2" charset="2"/>
              </a:rPr>
              <a:t>Greater amount of short chain fatty acids in lean mice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Increase neuro-hormonal axis: Increase energy expenditure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Improved insulin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7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B50347-FD61-4194-84A8-B6C58156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irritable bowel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BD335-CA43-4315-A9DB-239E2D75A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microbial diversity</a:t>
            </a:r>
          </a:p>
          <a:p>
            <a:r>
              <a:rPr lang="en-US" dirty="0"/>
              <a:t>Early studies reported improvement</a:t>
            </a:r>
          </a:p>
          <a:p>
            <a:r>
              <a:rPr lang="en-US" dirty="0"/>
              <a:t>Small, uncontrolled  series with high risk of bias</a:t>
            </a:r>
          </a:p>
        </p:txBody>
      </p:sp>
    </p:spTree>
    <p:extLst>
      <p:ext uri="{BB962C8B-B14F-4D97-AF65-F5344CB8AC3E}">
        <p14:creationId xmlns:p14="http://schemas.microsoft.com/office/powerpoint/2010/main" val="25915344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EDF61-C299-47B2-B289-B0081258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FMT in other indications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2818E-7071-4610-8E78-56DD3A9E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Metabolic syndrome</a:t>
            </a:r>
          </a:p>
          <a:p>
            <a:r>
              <a:rPr lang="en-US" dirty="0"/>
              <a:t>Type II diabetes</a:t>
            </a:r>
          </a:p>
          <a:p>
            <a:r>
              <a:rPr lang="en-US" dirty="0"/>
              <a:t>Fatty liver disease</a:t>
            </a:r>
          </a:p>
          <a:p>
            <a:r>
              <a:rPr lang="en-US" dirty="0"/>
              <a:t>Multidrug resistant organism eradication</a:t>
            </a:r>
          </a:p>
          <a:p>
            <a:r>
              <a:rPr lang="en-US" dirty="0"/>
              <a:t>Hepatic encephalopathy</a:t>
            </a:r>
          </a:p>
          <a:p>
            <a:r>
              <a:rPr lang="en-US" dirty="0"/>
              <a:t>Pediatric allergy disorders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Association ≠ Causation</a:t>
            </a:r>
            <a:endParaRPr lang="en-US" dirty="0"/>
          </a:p>
          <a:p>
            <a:pPr marL="1371600" lvl="3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879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1386A-4150-48E6-AF27-267ACD4C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C.</a:t>
            </a:r>
            <a:r>
              <a:rPr lang="en-US" i="1" dirty="0" err="1"/>
              <a:t>difficile</a:t>
            </a:r>
            <a:r>
              <a:rPr lang="en-US" i="1" dirty="0"/>
              <a:t> infection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28B69A-6219-496F-A6F5-A82EFCE82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to C. </a:t>
            </a:r>
            <a:r>
              <a:rPr lang="en-US" i="1" dirty="0"/>
              <a:t>difficile </a:t>
            </a:r>
            <a:r>
              <a:rPr lang="en-US" dirty="0"/>
              <a:t>spores</a:t>
            </a:r>
          </a:p>
          <a:p>
            <a:r>
              <a:rPr lang="en-US" dirty="0"/>
              <a:t>Exposure to antibiotics</a:t>
            </a:r>
          </a:p>
          <a:p>
            <a:r>
              <a:rPr lang="en-US" dirty="0"/>
              <a:t>Germination and colonization of the spores and vegetative outgrowth</a:t>
            </a:r>
          </a:p>
          <a:p>
            <a:r>
              <a:rPr lang="en-US" dirty="0"/>
              <a:t>Expression of the toxins A and B</a:t>
            </a:r>
          </a:p>
          <a:p>
            <a:r>
              <a:rPr lang="en-US" dirty="0"/>
              <a:t>Epithelial damage and symptomatic infection</a:t>
            </a:r>
          </a:p>
        </p:txBody>
      </p:sp>
    </p:spTree>
    <p:extLst>
      <p:ext uri="{BB962C8B-B14F-4D97-AF65-F5344CB8AC3E}">
        <p14:creationId xmlns:p14="http://schemas.microsoft.com/office/powerpoint/2010/main" val="5386956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8EF259-EE64-4499-9AD4-3E9D0C06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BD5D91-D705-45B8-9FED-38B2724A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Worldwide variation</a:t>
            </a:r>
          </a:p>
          <a:p>
            <a:r>
              <a:rPr lang="en-US" dirty="0"/>
              <a:t>Australia and Europe no regulation so far</a:t>
            </a:r>
          </a:p>
          <a:p>
            <a:r>
              <a:rPr lang="en-US" dirty="0"/>
              <a:t>Canada: FMT “New Biologic Drug”</a:t>
            </a:r>
          </a:p>
          <a:p>
            <a:r>
              <a:rPr lang="en-US" dirty="0"/>
              <a:t>FDA: Biological product</a:t>
            </a:r>
          </a:p>
          <a:p>
            <a:pPr lvl="2"/>
            <a:r>
              <a:rPr lang="en-US" dirty="0"/>
              <a:t>Donor eligibility, stool processing and infusion, fall under FDA jurisdiction</a:t>
            </a:r>
          </a:p>
        </p:txBody>
      </p:sp>
    </p:spTree>
    <p:extLst>
      <p:ext uri="{BB962C8B-B14F-4D97-AF65-F5344CB8AC3E}">
        <p14:creationId xmlns:p14="http://schemas.microsoft.com/office/powerpoint/2010/main" val="1865982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F523EBC-A012-4C19-9AEC-F5D7E8989D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59F6C7E-EC26-45D8-ABAA-904F3DDAD0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09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A852B-CBEF-4835-AD69-BA02F63DD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</a:t>
            </a:r>
            <a:r>
              <a:rPr lang="en-US" i="1" dirty="0"/>
              <a:t>difficile infection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5D3DE-4416-4D1B-9845-5D3D4D71F4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Self limited</a:t>
            </a:r>
          </a:p>
          <a:p>
            <a:r>
              <a:rPr lang="en-US" dirty="0"/>
              <a:t>Diarrhea, leukocytosis, fever, or pseudomembranous colitis</a:t>
            </a:r>
          </a:p>
          <a:p>
            <a:r>
              <a:rPr lang="en-US" dirty="0"/>
              <a:t>Limited to one course of antibiotics</a:t>
            </a:r>
          </a:p>
          <a:p>
            <a:r>
              <a:rPr lang="en-US" dirty="0"/>
              <a:t>Recurrent or relapsing </a:t>
            </a:r>
            <a:r>
              <a:rPr lang="en-US" dirty="0" err="1"/>
              <a:t>C.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infection</a:t>
            </a:r>
          </a:p>
          <a:p>
            <a:r>
              <a:rPr lang="en-US" dirty="0"/>
              <a:t>Severe and fulminant disease</a:t>
            </a:r>
          </a:p>
          <a:p>
            <a:pPr lvl="1"/>
            <a:r>
              <a:rPr lang="en-US" dirty="0"/>
              <a:t>Ileus, megacolon, lactic acidosis, renal failure, septic shock, death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90928276-7A83-4EEE-8817-5668E57EB1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5034" y="1825625"/>
            <a:ext cx="4763570" cy="4351338"/>
          </a:xfrm>
        </p:spPr>
      </p:pic>
    </p:spTree>
    <p:extLst>
      <p:ext uri="{BB962C8B-B14F-4D97-AF65-F5344CB8AC3E}">
        <p14:creationId xmlns:p14="http://schemas.microsoft.com/office/powerpoint/2010/main" val="408534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B2AE6D-6C04-4942-9BC0-1DE0DD04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"/>
            <a:ext cx="328214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F97B65-E6CD-400F-A74F-47A36ECDBEC0}"/>
              </a:ext>
            </a:extLst>
          </p:cNvPr>
          <p:cNvSpPr txBox="1"/>
          <p:nvPr/>
        </p:nvSpPr>
        <p:spPr>
          <a:xfrm>
            <a:off x="533399" y="6029980"/>
            <a:ext cx="879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C. Diff has become more drug-resistant &amp; more deadly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46210AC-AB8E-4EB5-A332-C93B25D2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81987"/>
            <a:ext cx="4457700" cy="455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8F08EFC-6461-491B-BAF5-E25887F8EDE2}"/>
              </a:ext>
            </a:extLst>
          </p:cNvPr>
          <p:cNvCxnSpPr/>
          <p:nvPr/>
        </p:nvCxnSpPr>
        <p:spPr>
          <a:xfrm flipH="1" flipV="1">
            <a:off x="3048000" y="2743200"/>
            <a:ext cx="2209800" cy="16314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EE08B0-CD42-4293-BFA3-40B00C55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</a:t>
            </a:r>
            <a:r>
              <a:rPr lang="en-US" i="1" dirty="0"/>
              <a:t>difficile infection</a:t>
            </a:r>
            <a:br>
              <a:rPr lang="en-US" i="1" dirty="0"/>
            </a:br>
            <a:r>
              <a:rPr lang="en-US" i="1" dirty="0"/>
              <a:t>Risk factors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65624-63E0-4959-81FC-A98E9186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antibiotic intake</a:t>
            </a:r>
          </a:p>
          <a:p>
            <a:r>
              <a:rPr lang="en-US" dirty="0"/>
              <a:t>Age over 65</a:t>
            </a:r>
          </a:p>
          <a:p>
            <a:r>
              <a:rPr lang="en-US" dirty="0"/>
              <a:t>Recent hospitalization</a:t>
            </a:r>
          </a:p>
          <a:p>
            <a:r>
              <a:rPr lang="en-US" dirty="0"/>
              <a:t>Proton pump inhibitors use</a:t>
            </a:r>
          </a:p>
          <a:p>
            <a:endParaRPr lang="en-US" dirty="0"/>
          </a:p>
          <a:p>
            <a:r>
              <a:rPr lang="en-US" dirty="0"/>
              <a:t>Underlying medical disorders, renal insufficiency</a:t>
            </a:r>
          </a:p>
          <a:p>
            <a:r>
              <a:rPr lang="en-US" dirty="0"/>
              <a:t>Concomitant antibiotics during treatment for </a:t>
            </a:r>
            <a:r>
              <a:rPr lang="en-US" dirty="0" err="1"/>
              <a:t>C.</a:t>
            </a:r>
            <a:r>
              <a:rPr lang="en-US" i="1" dirty="0" err="1"/>
              <a:t>difficile</a:t>
            </a:r>
            <a:r>
              <a:rPr lang="en-US" dirty="0"/>
              <a:t> infection</a:t>
            </a:r>
          </a:p>
          <a:p>
            <a:r>
              <a:rPr lang="en-US" dirty="0"/>
              <a:t>Lack of antibody-mediated immune response to toxin B</a:t>
            </a:r>
          </a:p>
        </p:txBody>
      </p:sp>
    </p:spTree>
    <p:extLst>
      <p:ext uri="{BB962C8B-B14F-4D97-AF65-F5344CB8AC3E}">
        <p14:creationId xmlns:p14="http://schemas.microsoft.com/office/powerpoint/2010/main" val="225999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F483B-CB82-44FF-814E-C2E27742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1D1371-3A02-4FD3-AB29-F37718A5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 infectious cause of healthcare-associated diarrhea</a:t>
            </a:r>
          </a:p>
          <a:p>
            <a:r>
              <a:rPr lang="en-US" dirty="0"/>
              <a:t>At least half a million infections a year</a:t>
            </a:r>
          </a:p>
          <a:p>
            <a:r>
              <a:rPr lang="en-US" dirty="0"/>
              <a:t>Over 83,000 experienced at least one recurrence</a:t>
            </a:r>
          </a:p>
          <a:p>
            <a:r>
              <a:rPr lang="en-US" dirty="0"/>
              <a:t>Close to 30,000 death per year</a:t>
            </a:r>
          </a:p>
          <a:p>
            <a:r>
              <a:rPr lang="en-US" dirty="0"/>
              <a:t>Transmission of spores, resistant to heat, acid, antibiotics and most surface cleaners, except bleach</a:t>
            </a:r>
          </a:p>
          <a:p>
            <a:r>
              <a:rPr lang="en-US" dirty="0"/>
              <a:t>Now more than ¼ are community acquired</a:t>
            </a:r>
          </a:p>
          <a:p>
            <a:r>
              <a:rPr lang="en-US" dirty="0"/>
              <a:t>Increased healthcare cost: $1.5 billion dollars per year</a:t>
            </a:r>
          </a:p>
        </p:txBody>
      </p:sp>
    </p:spTree>
    <p:extLst>
      <p:ext uri="{BB962C8B-B14F-4D97-AF65-F5344CB8AC3E}">
        <p14:creationId xmlns:p14="http://schemas.microsoft.com/office/powerpoint/2010/main" val="1332607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E3DD9-8F0F-47A0-BB51-23BC5CAA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C.</a:t>
            </a:r>
            <a:r>
              <a:rPr lang="en-US" i="1" dirty="0" err="1"/>
              <a:t>difficile</a:t>
            </a:r>
            <a:r>
              <a:rPr lang="en-US" i="1" dirty="0"/>
              <a:t> </a:t>
            </a:r>
            <a:r>
              <a:rPr lang="en-US" dirty="0"/>
              <a:t>infection</a:t>
            </a:r>
            <a:br>
              <a:rPr lang="en-US" dirty="0"/>
            </a:br>
            <a:r>
              <a:rPr lang="en-US" dirty="0"/>
              <a:t>Treatment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603D97-2605-4947-AC62-C3885D384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0000" y="1825624"/>
            <a:ext cx="5025216" cy="4806669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/>
              <a:t>Antibiotics</a:t>
            </a:r>
          </a:p>
          <a:p>
            <a:pPr lvl="1"/>
            <a:r>
              <a:rPr lang="en-US" sz="7200" b="1" dirty="0">
                <a:solidFill>
                  <a:srgbClr val="FF0000"/>
                </a:solidFill>
              </a:rPr>
              <a:t>Mild to moderate disease</a:t>
            </a:r>
          </a:p>
          <a:p>
            <a:pPr lvl="2"/>
            <a:r>
              <a:rPr lang="en-US" sz="7200" dirty="0"/>
              <a:t>Oral antibiotics</a:t>
            </a:r>
          </a:p>
          <a:p>
            <a:pPr lvl="3"/>
            <a:r>
              <a:rPr lang="en-US" sz="7200" dirty="0"/>
              <a:t>Metronidazole</a:t>
            </a:r>
          </a:p>
          <a:p>
            <a:pPr lvl="3"/>
            <a:r>
              <a:rPr lang="en-US" sz="7200" dirty="0"/>
              <a:t>Vancomycin</a:t>
            </a:r>
          </a:p>
          <a:p>
            <a:pPr lvl="3"/>
            <a:r>
              <a:rPr lang="en-US" sz="7200" dirty="0"/>
              <a:t>Fidaxomicin</a:t>
            </a:r>
          </a:p>
          <a:p>
            <a:pPr lvl="1"/>
            <a:r>
              <a:rPr lang="en-US" sz="7600" b="1" dirty="0">
                <a:solidFill>
                  <a:srgbClr val="FF0000"/>
                </a:solidFill>
              </a:rPr>
              <a:t>Severe Disease</a:t>
            </a:r>
          </a:p>
          <a:p>
            <a:pPr marL="1371600" lvl="3" indent="0">
              <a:buNone/>
            </a:pPr>
            <a:r>
              <a:rPr lang="en-US" sz="7200" dirty="0"/>
              <a:t>Oral vancomycin and IV metronidazole</a:t>
            </a:r>
          </a:p>
          <a:p>
            <a:pPr marL="1371600" lvl="3" indent="0">
              <a:buNone/>
            </a:pPr>
            <a:r>
              <a:rPr lang="en-US" sz="7200" dirty="0"/>
              <a:t>Oral fidaxomicin</a:t>
            </a:r>
          </a:p>
          <a:p>
            <a:pPr marL="1371600" lvl="3" indent="0">
              <a:buNone/>
            </a:pPr>
            <a:endParaRPr lang="en-US" sz="7200" dirty="0"/>
          </a:p>
          <a:p>
            <a:pPr marL="1371600" lvl="3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Recurrent or relapsing disease</a:t>
            </a:r>
          </a:p>
          <a:p>
            <a:pPr marL="1371600" lvl="3" indent="0">
              <a:buNone/>
            </a:pPr>
            <a:r>
              <a:rPr lang="en-US" sz="7200" dirty="0"/>
              <a:t>Pulsed oral antibiotic therapy</a:t>
            </a:r>
          </a:p>
          <a:p>
            <a:pPr marL="1371600" lvl="3" indent="0">
              <a:buNone/>
            </a:pPr>
            <a:r>
              <a:rPr lang="en-US" sz="7200" dirty="0"/>
              <a:t>Fecal microbiota transplantation</a:t>
            </a:r>
          </a:p>
          <a:p>
            <a:pPr marL="1371600" lvl="3" indent="0">
              <a:buNone/>
            </a:pPr>
            <a:endParaRPr lang="en-US" sz="7200" dirty="0"/>
          </a:p>
          <a:p>
            <a:pPr marL="1371600" lvl="3" indent="0">
              <a:buNone/>
            </a:pPr>
            <a:r>
              <a:rPr lang="en-US" sz="7200" dirty="0"/>
              <a:t>More aggressive and virulent strains are developing</a:t>
            </a:r>
          </a:p>
          <a:p>
            <a:pPr marL="1371600" lvl="3" indent="0">
              <a:buNone/>
            </a:pPr>
            <a:r>
              <a:rPr lang="en-US" sz="7200" dirty="0"/>
              <a:t>Increasing number of infections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5AEF43B-38D3-434A-BB57-0B01592CA3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2844" y="2572544"/>
            <a:ext cx="26479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7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3261</TotalTime>
  <Words>1680</Words>
  <Application>Microsoft Office PowerPoint</Application>
  <PresentationFormat>Custom</PresentationFormat>
  <Paragraphs>370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Depth</vt:lpstr>
      <vt:lpstr>Fecal Microbiota Transplantation</vt:lpstr>
      <vt:lpstr>Introduction and Definitions</vt:lpstr>
      <vt:lpstr>Normal intestinal flora</vt:lpstr>
      <vt:lpstr>C.difficile infection</vt:lpstr>
      <vt:lpstr>C. difficile infection</vt:lpstr>
      <vt:lpstr>PowerPoint Presentation</vt:lpstr>
      <vt:lpstr>C. difficile infection Risk factors</vt:lpstr>
      <vt:lpstr>Epidemiology</vt:lpstr>
      <vt:lpstr>C.difficile infection Treatment</vt:lpstr>
      <vt:lpstr>What is FMT</vt:lpstr>
      <vt:lpstr>FMT Rx Guidelines 2018 </vt:lpstr>
      <vt:lpstr>Indications for FMT</vt:lpstr>
      <vt:lpstr>Donor selection</vt:lpstr>
      <vt:lpstr>Donor screening</vt:lpstr>
      <vt:lpstr>Stool preparation</vt:lpstr>
      <vt:lpstr>Administration</vt:lpstr>
      <vt:lpstr>OpenBiome</vt:lpstr>
      <vt:lpstr>Clinical scenario             Product/Route</vt:lpstr>
      <vt:lpstr>Safety of FMT</vt:lpstr>
      <vt:lpstr>Safety of FMT</vt:lpstr>
      <vt:lpstr>Efficacy data in CDI</vt:lpstr>
      <vt:lpstr>Frozen Fecal Material</vt:lpstr>
      <vt:lpstr>FMT: Fresh, Frozen, or Lyophilized  (RDBCT of 72 pts with R-CDI</vt:lpstr>
      <vt:lpstr>Public Stool Bank* 2050 pts from 633 health care facilities 50 States, 7 countries</vt:lpstr>
      <vt:lpstr>FMT Capsules</vt:lpstr>
      <vt:lpstr>Primary Cure Rates of FMT for CDI Meta-analysis (18 studies, 611 patients)</vt:lpstr>
      <vt:lpstr>Recurrence Rates of FMT for CDI Meta-analysis (18 studies, 611 patients)</vt:lpstr>
      <vt:lpstr>FMT for R-CDI 37 studies (7 RCTs and 30 case series)</vt:lpstr>
      <vt:lpstr>How often does CDI recur after FMT?</vt:lpstr>
      <vt:lpstr>Predictors of failure after FMT for R-CDI</vt:lpstr>
      <vt:lpstr>Role for Probiotics to prevent R-CDI</vt:lpstr>
      <vt:lpstr>FMT in severe, complicated CDI</vt:lpstr>
      <vt:lpstr>FMT in Diseases other than  Clostridium difficile</vt:lpstr>
      <vt:lpstr> FMT in inflammatory bowel disease</vt:lpstr>
      <vt:lpstr>FMT in inflammatory bowel disease</vt:lpstr>
      <vt:lpstr>FMT in inflammatory bowel disease</vt:lpstr>
      <vt:lpstr>FMT in Obesity</vt:lpstr>
      <vt:lpstr>FMT in irritable bowel syndrome</vt:lpstr>
      <vt:lpstr>FMT in other indications</vt:lpstr>
      <vt:lpstr>Regulatory issues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Fecal Microbiota Transplantation</dc:title>
  <dc:creator>James River</dc:creator>
  <cp:lastModifiedBy>Penny Durrett</cp:lastModifiedBy>
  <cp:revision>53</cp:revision>
  <dcterms:created xsi:type="dcterms:W3CDTF">2017-11-01T20:45:35Z</dcterms:created>
  <dcterms:modified xsi:type="dcterms:W3CDTF">2018-01-04T21:37:35Z</dcterms:modified>
</cp:coreProperties>
</file>